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legreya Bold" charset="1" panose="00000800000000000000"/>
      <p:regular r:id="rId21"/>
    </p:embeddedFont>
    <p:embeddedFont>
      <p:font typeface="Archivo Narrow" charset="1" panose="020B0506020202020B04"/>
      <p:regular r:id="rId22"/>
    </p:embeddedFont>
    <p:embeddedFont>
      <p:font typeface="Alegreya"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77184" y="7169176"/>
            <a:ext cx="8786760" cy="5107304"/>
          </a:xfrm>
          <a:custGeom>
            <a:avLst/>
            <a:gdLst/>
            <a:ahLst/>
            <a:cxnLst/>
            <a:rect r="r" b="b" t="t" l="l"/>
            <a:pathLst>
              <a:path h="5107304" w="8786760">
                <a:moveTo>
                  <a:pt x="0" y="0"/>
                </a:moveTo>
                <a:lnTo>
                  <a:pt x="8786760" y="0"/>
                </a:lnTo>
                <a:lnTo>
                  <a:pt x="8786760" y="5107304"/>
                </a:lnTo>
                <a:lnTo>
                  <a:pt x="0" y="5107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7179">
            <a:off x="4122449" y="357073"/>
            <a:ext cx="4836600" cy="3932943"/>
          </a:xfrm>
          <a:custGeom>
            <a:avLst/>
            <a:gdLst/>
            <a:ahLst/>
            <a:cxnLst/>
            <a:rect r="r" b="b" t="t" l="l"/>
            <a:pathLst>
              <a:path h="3932943" w="4836600">
                <a:moveTo>
                  <a:pt x="0" y="0"/>
                </a:moveTo>
                <a:lnTo>
                  <a:pt x="4836600" y="0"/>
                </a:lnTo>
                <a:lnTo>
                  <a:pt x="4836600" y="3932943"/>
                </a:lnTo>
                <a:lnTo>
                  <a:pt x="0" y="3932943"/>
                </a:lnTo>
                <a:lnTo>
                  <a:pt x="0" y="0"/>
                </a:lnTo>
                <a:close/>
              </a:path>
            </a:pathLst>
          </a:custGeom>
          <a:blipFill>
            <a:blip r:embed="rId4"/>
            <a:stretch>
              <a:fillRect l="0" t="-22772" r="0" b="-22772"/>
            </a:stretch>
          </a:blipFill>
        </p:spPr>
      </p:sp>
      <p:sp>
        <p:nvSpPr>
          <p:cNvPr name="Freeform 4" id="4"/>
          <p:cNvSpPr/>
          <p:nvPr/>
        </p:nvSpPr>
        <p:spPr>
          <a:xfrm flipH="false" flipV="false" rot="277179">
            <a:off x="8700085" y="1888045"/>
            <a:ext cx="3354197" cy="2727508"/>
          </a:xfrm>
          <a:custGeom>
            <a:avLst/>
            <a:gdLst/>
            <a:ahLst/>
            <a:cxnLst/>
            <a:rect r="r" b="b" t="t" l="l"/>
            <a:pathLst>
              <a:path h="2727508" w="3354197">
                <a:moveTo>
                  <a:pt x="0" y="0"/>
                </a:moveTo>
                <a:lnTo>
                  <a:pt x="3354198" y="0"/>
                </a:lnTo>
                <a:lnTo>
                  <a:pt x="3354198" y="2727508"/>
                </a:lnTo>
                <a:lnTo>
                  <a:pt x="0" y="2727508"/>
                </a:lnTo>
                <a:lnTo>
                  <a:pt x="0" y="0"/>
                </a:lnTo>
                <a:close/>
              </a:path>
            </a:pathLst>
          </a:custGeom>
          <a:blipFill>
            <a:blip r:embed="rId4"/>
            <a:stretch>
              <a:fillRect l="0" t="-22772" r="0" b="-22772"/>
            </a:stretch>
          </a:blipFill>
        </p:spPr>
      </p:sp>
      <p:sp>
        <p:nvSpPr>
          <p:cNvPr name="Freeform 5" id="5"/>
          <p:cNvSpPr/>
          <p:nvPr/>
        </p:nvSpPr>
        <p:spPr>
          <a:xfrm flipH="false" flipV="false" rot="0">
            <a:off x="-369810" y="616596"/>
            <a:ext cx="4492259" cy="3673420"/>
          </a:xfrm>
          <a:custGeom>
            <a:avLst/>
            <a:gdLst/>
            <a:ahLst/>
            <a:cxnLst/>
            <a:rect r="r" b="b" t="t" l="l"/>
            <a:pathLst>
              <a:path h="3673420" w="4492259">
                <a:moveTo>
                  <a:pt x="0" y="0"/>
                </a:moveTo>
                <a:lnTo>
                  <a:pt x="4492259" y="0"/>
                </a:lnTo>
                <a:lnTo>
                  <a:pt x="4492259" y="3673420"/>
                </a:lnTo>
                <a:lnTo>
                  <a:pt x="0" y="3673420"/>
                </a:lnTo>
                <a:lnTo>
                  <a:pt x="0" y="0"/>
                </a:lnTo>
                <a:close/>
              </a:path>
            </a:pathLst>
          </a:custGeom>
          <a:blipFill>
            <a:blip r:embed="rId4"/>
            <a:stretch>
              <a:fillRect l="0" t="-22366" r="0" b="-22366"/>
            </a:stretch>
          </a:blipFill>
        </p:spPr>
      </p:sp>
      <p:sp>
        <p:nvSpPr>
          <p:cNvPr name="Freeform 6" id="6"/>
          <p:cNvSpPr/>
          <p:nvPr/>
        </p:nvSpPr>
        <p:spPr>
          <a:xfrm flipH="true" flipV="false" rot="0">
            <a:off x="10377184" y="61082"/>
            <a:ext cx="10408465" cy="8652036"/>
          </a:xfrm>
          <a:custGeom>
            <a:avLst/>
            <a:gdLst/>
            <a:ahLst/>
            <a:cxnLst/>
            <a:rect r="r" b="b" t="t" l="l"/>
            <a:pathLst>
              <a:path h="8652036" w="10408465">
                <a:moveTo>
                  <a:pt x="10408465" y="0"/>
                </a:moveTo>
                <a:lnTo>
                  <a:pt x="0" y="0"/>
                </a:lnTo>
                <a:lnTo>
                  <a:pt x="0" y="8652036"/>
                </a:lnTo>
                <a:lnTo>
                  <a:pt x="10408465" y="8652036"/>
                </a:lnTo>
                <a:lnTo>
                  <a:pt x="10408465"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1015260">
            <a:off x="-3247648" y="8906924"/>
            <a:ext cx="10371135" cy="2751964"/>
            <a:chOff x="0" y="0"/>
            <a:chExt cx="2731492" cy="724797"/>
          </a:xfrm>
        </p:grpSpPr>
        <p:sp>
          <p:nvSpPr>
            <p:cNvPr name="Freeform 8" id="8"/>
            <p:cNvSpPr/>
            <p:nvPr/>
          </p:nvSpPr>
          <p:spPr>
            <a:xfrm flipH="false" flipV="false" rot="0">
              <a:off x="0" y="0"/>
              <a:ext cx="2731492" cy="724797"/>
            </a:xfrm>
            <a:custGeom>
              <a:avLst/>
              <a:gdLst/>
              <a:ahLst/>
              <a:cxnLst/>
              <a:rect r="r" b="b" t="t" l="l"/>
              <a:pathLst>
                <a:path h="724797" w="2731492">
                  <a:moveTo>
                    <a:pt x="0" y="0"/>
                  </a:moveTo>
                  <a:lnTo>
                    <a:pt x="2731492" y="0"/>
                  </a:lnTo>
                  <a:lnTo>
                    <a:pt x="2731492" y="724797"/>
                  </a:lnTo>
                  <a:lnTo>
                    <a:pt x="0" y="724797"/>
                  </a:lnTo>
                  <a:close/>
                </a:path>
              </a:pathLst>
            </a:custGeom>
            <a:solidFill>
              <a:srgbClr val="1A9410"/>
            </a:solidFill>
          </p:spPr>
        </p:sp>
        <p:sp>
          <p:nvSpPr>
            <p:cNvPr name="TextBox 9" id="9"/>
            <p:cNvSpPr txBox="true"/>
            <p:nvPr/>
          </p:nvSpPr>
          <p:spPr>
            <a:xfrm>
              <a:off x="0" y="-38100"/>
              <a:ext cx="2731492" cy="76289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15260">
            <a:off x="-2639499" y="9228423"/>
            <a:ext cx="9154837" cy="2751964"/>
            <a:chOff x="0" y="0"/>
            <a:chExt cx="2411151" cy="724797"/>
          </a:xfrm>
        </p:grpSpPr>
        <p:sp>
          <p:nvSpPr>
            <p:cNvPr name="Freeform 11" id="11"/>
            <p:cNvSpPr/>
            <p:nvPr/>
          </p:nvSpPr>
          <p:spPr>
            <a:xfrm flipH="false" flipV="false" rot="0">
              <a:off x="0" y="0"/>
              <a:ext cx="2411151" cy="724797"/>
            </a:xfrm>
            <a:custGeom>
              <a:avLst/>
              <a:gdLst/>
              <a:ahLst/>
              <a:cxnLst/>
              <a:rect r="r" b="b" t="t" l="l"/>
              <a:pathLst>
                <a:path h="724797" w="2411151">
                  <a:moveTo>
                    <a:pt x="0" y="0"/>
                  </a:moveTo>
                  <a:lnTo>
                    <a:pt x="2411151" y="0"/>
                  </a:lnTo>
                  <a:lnTo>
                    <a:pt x="2411151" y="724797"/>
                  </a:lnTo>
                  <a:lnTo>
                    <a:pt x="0" y="724797"/>
                  </a:lnTo>
                  <a:close/>
                </a:path>
              </a:pathLst>
            </a:custGeom>
            <a:solidFill>
              <a:srgbClr val="61E817"/>
            </a:solidFill>
          </p:spPr>
        </p:sp>
        <p:sp>
          <p:nvSpPr>
            <p:cNvPr name="TextBox 12" id="12"/>
            <p:cNvSpPr txBox="true"/>
            <p:nvPr/>
          </p:nvSpPr>
          <p:spPr>
            <a:xfrm>
              <a:off x="0" y="-38100"/>
              <a:ext cx="2411151" cy="762897"/>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1703478" y="3671175"/>
            <a:ext cx="4968051" cy="5204625"/>
          </a:xfrm>
          <a:custGeom>
            <a:avLst/>
            <a:gdLst/>
            <a:ahLst/>
            <a:cxnLst/>
            <a:rect r="r" b="b" t="t" l="l"/>
            <a:pathLst>
              <a:path h="5204625" w="4968051">
                <a:moveTo>
                  <a:pt x="0" y="0"/>
                </a:moveTo>
                <a:lnTo>
                  <a:pt x="4968051" y="0"/>
                </a:lnTo>
                <a:lnTo>
                  <a:pt x="4968051" y="5204625"/>
                </a:lnTo>
                <a:lnTo>
                  <a:pt x="0" y="52046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923252" y="3762754"/>
            <a:ext cx="9970508" cy="2485267"/>
          </a:xfrm>
          <a:prstGeom prst="rect">
            <a:avLst/>
          </a:prstGeom>
        </p:spPr>
        <p:txBody>
          <a:bodyPr anchor="t" rtlCol="false" tIns="0" lIns="0" bIns="0" rIns="0">
            <a:spAutoFit/>
          </a:bodyPr>
          <a:lstStyle/>
          <a:p>
            <a:pPr algn="l">
              <a:lnSpc>
                <a:spcPts val="20350"/>
              </a:lnSpc>
            </a:pPr>
            <a:r>
              <a:rPr lang="en-US" sz="14536">
                <a:solidFill>
                  <a:srgbClr val="61E817"/>
                </a:solidFill>
                <a:latin typeface="Alegreya Bold"/>
                <a:ea typeface="Alegreya Bold"/>
                <a:cs typeface="Alegreya Bold"/>
                <a:sym typeface="Alegreya Bold"/>
              </a:rPr>
              <a:t>CHỦ ĐỀ</a:t>
            </a:r>
          </a:p>
        </p:txBody>
      </p:sp>
      <p:sp>
        <p:nvSpPr>
          <p:cNvPr name="TextBox 15" id="15"/>
          <p:cNvSpPr txBox="true"/>
          <p:nvPr/>
        </p:nvSpPr>
        <p:spPr>
          <a:xfrm rot="0">
            <a:off x="1028700" y="5842000"/>
            <a:ext cx="9759612" cy="3416300"/>
          </a:xfrm>
          <a:prstGeom prst="rect">
            <a:avLst/>
          </a:prstGeom>
        </p:spPr>
        <p:txBody>
          <a:bodyPr anchor="t" rtlCol="false" tIns="0" lIns="0" bIns="0" rIns="0">
            <a:spAutoFit/>
          </a:bodyPr>
          <a:lstStyle/>
          <a:p>
            <a:pPr algn="l">
              <a:lnSpc>
                <a:spcPts val="9100"/>
              </a:lnSpc>
            </a:pPr>
            <a:r>
              <a:rPr lang="en-US" sz="6500">
                <a:solidFill>
                  <a:srgbClr val="FFFFFF"/>
                </a:solidFill>
                <a:latin typeface="Alegreya Bold"/>
                <a:ea typeface="Alegreya Bold"/>
                <a:cs typeface="Alegreya Bold"/>
                <a:sym typeface="Alegreya Bold"/>
              </a:rPr>
              <a:t> Ô NHIỄM KHÔNG KHÍ Ở VIỆT NAM HIỆN NAY</a:t>
            </a:r>
          </a:p>
          <a:p>
            <a:pPr algn="l">
              <a:lnSpc>
                <a:spcPts val="91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12803" y="-970511"/>
            <a:ext cx="12301789" cy="12228022"/>
            <a:chOff x="0" y="0"/>
            <a:chExt cx="907698" cy="902255"/>
          </a:xfrm>
        </p:grpSpPr>
        <p:sp>
          <p:nvSpPr>
            <p:cNvPr name="Freeform 3" id="3"/>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1A9410"/>
            </a:solidFill>
          </p:spPr>
        </p:sp>
        <p:sp>
          <p:nvSpPr>
            <p:cNvPr name="TextBox 4" id="4"/>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2656" y="-970511"/>
            <a:ext cx="12301789" cy="12228022"/>
            <a:chOff x="0" y="0"/>
            <a:chExt cx="907698" cy="902255"/>
          </a:xfrm>
        </p:grpSpPr>
        <p:sp>
          <p:nvSpPr>
            <p:cNvPr name="Freeform 6" id="6"/>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61E817"/>
            </a:solidFill>
          </p:spPr>
        </p:sp>
        <p:sp>
          <p:nvSpPr>
            <p:cNvPr name="TextBox 7" id="7"/>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060905" y="-130976"/>
            <a:ext cx="9429548" cy="10417976"/>
            <a:chOff x="0" y="0"/>
            <a:chExt cx="2483502" cy="2743829"/>
          </a:xfrm>
        </p:grpSpPr>
        <p:sp>
          <p:nvSpPr>
            <p:cNvPr name="Freeform 9" id="9"/>
            <p:cNvSpPr/>
            <p:nvPr/>
          </p:nvSpPr>
          <p:spPr>
            <a:xfrm flipH="false" flipV="false" rot="0">
              <a:off x="0" y="0"/>
              <a:ext cx="2483502" cy="2743829"/>
            </a:xfrm>
            <a:custGeom>
              <a:avLst/>
              <a:gdLst/>
              <a:ahLst/>
              <a:cxnLst/>
              <a:rect r="r" b="b" t="t" l="l"/>
              <a:pathLst>
                <a:path h="2743829" w="2483502">
                  <a:moveTo>
                    <a:pt x="0" y="0"/>
                  </a:moveTo>
                  <a:lnTo>
                    <a:pt x="2483502" y="0"/>
                  </a:lnTo>
                  <a:lnTo>
                    <a:pt x="2483502" y="2743829"/>
                  </a:lnTo>
                  <a:lnTo>
                    <a:pt x="0" y="2743829"/>
                  </a:lnTo>
                  <a:close/>
                </a:path>
              </a:pathLst>
            </a:custGeom>
            <a:solidFill>
              <a:srgbClr val="1A9410"/>
            </a:solidFill>
          </p:spPr>
        </p:sp>
        <p:sp>
          <p:nvSpPr>
            <p:cNvPr name="TextBox 10" id="10"/>
            <p:cNvSpPr txBox="true"/>
            <p:nvPr/>
          </p:nvSpPr>
          <p:spPr>
            <a:xfrm>
              <a:off x="0" y="-38100"/>
              <a:ext cx="2483502" cy="27819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66054" y="-232006"/>
            <a:ext cx="9429548" cy="10519006"/>
            <a:chOff x="0" y="0"/>
            <a:chExt cx="2483502" cy="2770438"/>
          </a:xfrm>
        </p:grpSpPr>
        <p:sp>
          <p:nvSpPr>
            <p:cNvPr name="Freeform 12" id="12"/>
            <p:cNvSpPr/>
            <p:nvPr/>
          </p:nvSpPr>
          <p:spPr>
            <a:xfrm flipH="false" flipV="false" rot="0">
              <a:off x="0" y="0"/>
              <a:ext cx="2483502" cy="2770438"/>
            </a:xfrm>
            <a:custGeom>
              <a:avLst/>
              <a:gdLst/>
              <a:ahLst/>
              <a:cxnLst/>
              <a:rect r="r" b="b" t="t" l="l"/>
              <a:pathLst>
                <a:path h="2770438" w="2483502">
                  <a:moveTo>
                    <a:pt x="0" y="0"/>
                  </a:moveTo>
                  <a:lnTo>
                    <a:pt x="2483502" y="0"/>
                  </a:lnTo>
                  <a:lnTo>
                    <a:pt x="2483502" y="2770438"/>
                  </a:lnTo>
                  <a:lnTo>
                    <a:pt x="0" y="2770438"/>
                  </a:lnTo>
                  <a:close/>
                </a:path>
              </a:pathLst>
            </a:custGeom>
            <a:solidFill>
              <a:srgbClr val="61E817"/>
            </a:solidFill>
          </p:spPr>
        </p:sp>
        <p:sp>
          <p:nvSpPr>
            <p:cNvPr name="TextBox 13" id="13"/>
            <p:cNvSpPr txBox="true"/>
            <p:nvPr/>
          </p:nvSpPr>
          <p:spPr>
            <a:xfrm>
              <a:off x="0" y="-38100"/>
              <a:ext cx="2483502" cy="28085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891978" y="2980138"/>
            <a:ext cx="5995789" cy="6755819"/>
          </a:xfrm>
          <a:custGeom>
            <a:avLst/>
            <a:gdLst/>
            <a:ahLst/>
            <a:cxnLst/>
            <a:rect r="r" b="b" t="t" l="l"/>
            <a:pathLst>
              <a:path h="6755819" w="5995789">
                <a:moveTo>
                  <a:pt x="0" y="0"/>
                </a:moveTo>
                <a:lnTo>
                  <a:pt x="5995789" y="0"/>
                </a:lnTo>
                <a:lnTo>
                  <a:pt x="5995789" y="6755819"/>
                </a:lnTo>
                <a:lnTo>
                  <a:pt x="0" y="6755819"/>
                </a:lnTo>
                <a:lnTo>
                  <a:pt x="0" y="0"/>
                </a:lnTo>
                <a:close/>
              </a:path>
            </a:pathLst>
          </a:custGeom>
          <a:blipFill>
            <a:blip r:embed="rId2"/>
            <a:stretch>
              <a:fillRect l="0" t="0" r="0" b="0"/>
            </a:stretch>
          </a:blipFill>
        </p:spPr>
      </p:sp>
      <p:sp>
        <p:nvSpPr>
          <p:cNvPr name="TextBox 15" id="15"/>
          <p:cNvSpPr txBox="true"/>
          <p:nvPr/>
        </p:nvSpPr>
        <p:spPr>
          <a:xfrm rot="0">
            <a:off x="253128" y="1889553"/>
            <a:ext cx="8208859" cy="1845374"/>
          </a:xfrm>
          <a:prstGeom prst="rect">
            <a:avLst/>
          </a:prstGeom>
        </p:spPr>
        <p:txBody>
          <a:bodyPr anchor="t" rtlCol="false" tIns="0" lIns="0" bIns="0" rIns="0">
            <a:spAutoFit/>
          </a:bodyPr>
          <a:lstStyle/>
          <a:p>
            <a:pPr algn="ctr">
              <a:lnSpc>
                <a:spcPts val="7448"/>
              </a:lnSpc>
            </a:pPr>
            <a:r>
              <a:rPr lang="en-US" sz="5320">
                <a:solidFill>
                  <a:srgbClr val="000000"/>
                </a:solidFill>
                <a:latin typeface="Alegreya Bold"/>
                <a:ea typeface="Alegreya Bold"/>
                <a:cs typeface="Alegreya Bold"/>
                <a:sym typeface="Alegreya Bold"/>
              </a:rPr>
              <a:t>XỬ LÝ RÁC THẢI ĐÚNG TIÊU CHUẨN</a:t>
            </a:r>
          </a:p>
        </p:txBody>
      </p:sp>
      <p:sp>
        <p:nvSpPr>
          <p:cNvPr name="TextBox 16" id="16"/>
          <p:cNvSpPr txBox="true"/>
          <p:nvPr/>
        </p:nvSpPr>
        <p:spPr>
          <a:xfrm rot="0">
            <a:off x="531652" y="3959860"/>
            <a:ext cx="7651812" cy="2272029"/>
          </a:xfrm>
          <a:prstGeom prst="rect">
            <a:avLst/>
          </a:prstGeom>
        </p:spPr>
        <p:txBody>
          <a:bodyPr anchor="t" rtlCol="false" tIns="0" lIns="0" bIns="0" rIns="0">
            <a:spAutoFit/>
          </a:bodyPr>
          <a:lstStyle/>
          <a:p>
            <a:pPr algn="ctr">
              <a:lnSpc>
                <a:spcPts val="6020"/>
              </a:lnSpc>
            </a:pPr>
            <a:r>
              <a:rPr lang="en-US" sz="4300">
                <a:solidFill>
                  <a:srgbClr val="000000"/>
                </a:solidFill>
                <a:latin typeface="Archivo Narrow"/>
                <a:ea typeface="Archivo Narrow"/>
                <a:cs typeface="Archivo Narrow"/>
                <a:sym typeface="Archivo Narrow"/>
              </a:rPr>
              <a:t>Vứt rác đúng nơi quy định, áp dụng các công nghệ xử lý rác thải tân tiến trước khi xả thải ra ngoài môi trường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12803" y="-970511"/>
            <a:ext cx="12301789" cy="12228022"/>
            <a:chOff x="0" y="0"/>
            <a:chExt cx="907698" cy="902255"/>
          </a:xfrm>
        </p:grpSpPr>
        <p:sp>
          <p:nvSpPr>
            <p:cNvPr name="Freeform 3" id="3"/>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1A9410"/>
            </a:solidFill>
          </p:spPr>
        </p:sp>
        <p:sp>
          <p:nvSpPr>
            <p:cNvPr name="TextBox 4" id="4"/>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2656" y="-970511"/>
            <a:ext cx="12301789" cy="12228022"/>
            <a:chOff x="0" y="0"/>
            <a:chExt cx="907698" cy="902255"/>
          </a:xfrm>
        </p:grpSpPr>
        <p:sp>
          <p:nvSpPr>
            <p:cNvPr name="Freeform 6" id="6"/>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61E817"/>
            </a:solidFill>
          </p:spPr>
        </p:sp>
        <p:sp>
          <p:nvSpPr>
            <p:cNvPr name="TextBox 7" id="7"/>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060905" y="-130976"/>
            <a:ext cx="9429548" cy="10417976"/>
            <a:chOff x="0" y="0"/>
            <a:chExt cx="2483502" cy="2743829"/>
          </a:xfrm>
        </p:grpSpPr>
        <p:sp>
          <p:nvSpPr>
            <p:cNvPr name="Freeform 9" id="9"/>
            <p:cNvSpPr/>
            <p:nvPr/>
          </p:nvSpPr>
          <p:spPr>
            <a:xfrm flipH="false" flipV="false" rot="0">
              <a:off x="0" y="0"/>
              <a:ext cx="2483502" cy="2743829"/>
            </a:xfrm>
            <a:custGeom>
              <a:avLst/>
              <a:gdLst/>
              <a:ahLst/>
              <a:cxnLst/>
              <a:rect r="r" b="b" t="t" l="l"/>
              <a:pathLst>
                <a:path h="2743829" w="2483502">
                  <a:moveTo>
                    <a:pt x="0" y="0"/>
                  </a:moveTo>
                  <a:lnTo>
                    <a:pt x="2483502" y="0"/>
                  </a:lnTo>
                  <a:lnTo>
                    <a:pt x="2483502" y="2743829"/>
                  </a:lnTo>
                  <a:lnTo>
                    <a:pt x="0" y="2743829"/>
                  </a:lnTo>
                  <a:close/>
                </a:path>
              </a:pathLst>
            </a:custGeom>
            <a:solidFill>
              <a:srgbClr val="1A9410"/>
            </a:solidFill>
          </p:spPr>
        </p:sp>
        <p:sp>
          <p:nvSpPr>
            <p:cNvPr name="TextBox 10" id="10"/>
            <p:cNvSpPr txBox="true"/>
            <p:nvPr/>
          </p:nvSpPr>
          <p:spPr>
            <a:xfrm>
              <a:off x="0" y="-38100"/>
              <a:ext cx="2483502" cy="27819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66054" y="-232006"/>
            <a:ext cx="9429548" cy="10519006"/>
            <a:chOff x="0" y="0"/>
            <a:chExt cx="2483502" cy="2770438"/>
          </a:xfrm>
        </p:grpSpPr>
        <p:sp>
          <p:nvSpPr>
            <p:cNvPr name="Freeform 12" id="12"/>
            <p:cNvSpPr/>
            <p:nvPr/>
          </p:nvSpPr>
          <p:spPr>
            <a:xfrm flipH="false" flipV="false" rot="0">
              <a:off x="0" y="0"/>
              <a:ext cx="2483502" cy="2770438"/>
            </a:xfrm>
            <a:custGeom>
              <a:avLst/>
              <a:gdLst/>
              <a:ahLst/>
              <a:cxnLst/>
              <a:rect r="r" b="b" t="t" l="l"/>
              <a:pathLst>
                <a:path h="2770438" w="2483502">
                  <a:moveTo>
                    <a:pt x="0" y="0"/>
                  </a:moveTo>
                  <a:lnTo>
                    <a:pt x="2483502" y="0"/>
                  </a:lnTo>
                  <a:lnTo>
                    <a:pt x="2483502" y="2770438"/>
                  </a:lnTo>
                  <a:lnTo>
                    <a:pt x="0" y="2770438"/>
                  </a:lnTo>
                  <a:close/>
                </a:path>
              </a:pathLst>
            </a:custGeom>
            <a:solidFill>
              <a:srgbClr val="61E817"/>
            </a:solidFill>
          </p:spPr>
        </p:sp>
        <p:sp>
          <p:nvSpPr>
            <p:cNvPr name="TextBox 13" id="13"/>
            <p:cNvSpPr txBox="true"/>
            <p:nvPr/>
          </p:nvSpPr>
          <p:spPr>
            <a:xfrm>
              <a:off x="0" y="-38100"/>
              <a:ext cx="2483502" cy="28085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663797" y="1590469"/>
            <a:ext cx="6127595" cy="6073978"/>
          </a:xfrm>
          <a:custGeom>
            <a:avLst/>
            <a:gdLst/>
            <a:ahLst/>
            <a:cxnLst/>
            <a:rect r="r" b="b" t="t" l="l"/>
            <a:pathLst>
              <a:path h="6073978" w="6127595">
                <a:moveTo>
                  <a:pt x="0" y="0"/>
                </a:moveTo>
                <a:lnTo>
                  <a:pt x="6127594" y="0"/>
                </a:lnTo>
                <a:lnTo>
                  <a:pt x="6127594" y="6073979"/>
                </a:lnTo>
                <a:lnTo>
                  <a:pt x="0" y="6073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87186" y="2082031"/>
            <a:ext cx="7818638" cy="1360023"/>
          </a:xfrm>
          <a:prstGeom prst="rect">
            <a:avLst/>
          </a:prstGeom>
        </p:spPr>
        <p:txBody>
          <a:bodyPr anchor="t" rtlCol="false" tIns="0" lIns="0" bIns="0" rIns="0">
            <a:spAutoFit/>
          </a:bodyPr>
          <a:lstStyle/>
          <a:p>
            <a:pPr algn="ctr">
              <a:lnSpc>
                <a:spcPts val="5464"/>
              </a:lnSpc>
            </a:pPr>
            <a:r>
              <a:rPr lang="en-US" sz="3902">
                <a:solidFill>
                  <a:srgbClr val="000000"/>
                </a:solidFill>
                <a:latin typeface="Alegreya Bold"/>
                <a:ea typeface="Alegreya Bold"/>
                <a:cs typeface="Alegreya Bold"/>
                <a:sym typeface="Alegreya Bold"/>
              </a:rPr>
              <a:t>HẠN CHẾ SỬ DỤNG HÓA CHẤT TRONG HOẠT ĐỘNG NUÔI TRỒNG</a:t>
            </a:r>
          </a:p>
        </p:txBody>
      </p:sp>
      <p:sp>
        <p:nvSpPr>
          <p:cNvPr name="TextBox 16" id="16"/>
          <p:cNvSpPr txBox="true"/>
          <p:nvPr/>
        </p:nvSpPr>
        <p:spPr>
          <a:xfrm rot="0">
            <a:off x="-82236" y="3745547"/>
            <a:ext cx="8357482" cy="3796029"/>
          </a:xfrm>
          <a:prstGeom prst="rect">
            <a:avLst/>
          </a:prstGeom>
        </p:spPr>
        <p:txBody>
          <a:bodyPr anchor="t" rtlCol="false" tIns="0" lIns="0" bIns="0" rIns="0">
            <a:spAutoFit/>
          </a:bodyPr>
          <a:lstStyle/>
          <a:p>
            <a:pPr algn="ctr">
              <a:lnSpc>
                <a:spcPts val="6020"/>
              </a:lnSpc>
            </a:pPr>
            <a:r>
              <a:rPr lang="en-US" sz="4300">
                <a:solidFill>
                  <a:srgbClr val="000000"/>
                </a:solidFill>
                <a:latin typeface="Archivo Narrow"/>
                <a:ea typeface="Archivo Narrow"/>
                <a:cs typeface="Archivo Narrow"/>
                <a:sym typeface="Archivo Narrow"/>
              </a:rPr>
              <a:t>Nên áp dụng các biện pháp sinh học cùng công nghệ sạch, an toàn với môi trường, hạn chế sử dụng các chất hóa học và thuốc trừ sâu.</a:t>
            </a:r>
          </a:p>
          <a:p>
            <a:pPr algn="ctr">
              <a:lnSpc>
                <a:spcPts val="60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12803" y="-970511"/>
            <a:ext cx="12301789" cy="12228022"/>
            <a:chOff x="0" y="0"/>
            <a:chExt cx="907698" cy="902255"/>
          </a:xfrm>
        </p:grpSpPr>
        <p:sp>
          <p:nvSpPr>
            <p:cNvPr name="Freeform 3" id="3"/>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1A9410"/>
            </a:solidFill>
          </p:spPr>
        </p:sp>
        <p:sp>
          <p:nvSpPr>
            <p:cNvPr name="TextBox 4" id="4"/>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2656" y="-970511"/>
            <a:ext cx="12301789" cy="12228022"/>
            <a:chOff x="0" y="0"/>
            <a:chExt cx="907698" cy="902255"/>
          </a:xfrm>
        </p:grpSpPr>
        <p:sp>
          <p:nvSpPr>
            <p:cNvPr name="Freeform 6" id="6"/>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61E817"/>
            </a:solidFill>
          </p:spPr>
        </p:sp>
        <p:sp>
          <p:nvSpPr>
            <p:cNvPr name="TextBox 7" id="7"/>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060905" y="-130976"/>
            <a:ext cx="9429548" cy="10417976"/>
            <a:chOff x="0" y="0"/>
            <a:chExt cx="2483502" cy="2743829"/>
          </a:xfrm>
        </p:grpSpPr>
        <p:sp>
          <p:nvSpPr>
            <p:cNvPr name="Freeform 9" id="9"/>
            <p:cNvSpPr/>
            <p:nvPr/>
          </p:nvSpPr>
          <p:spPr>
            <a:xfrm flipH="false" flipV="false" rot="0">
              <a:off x="0" y="0"/>
              <a:ext cx="2483502" cy="2743829"/>
            </a:xfrm>
            <a:custGeom>
              <a:avLst/>
              <a:gdLst/>
              <a:ahLst/>
              <a:cxnLst/>
              <a:rect r="r" b="b" t="t" l="l"/>
              <a:pathLst>
                <a:path h="2743829" w="2483502">
                  <a:moveTo>
                    <a:pt x="0" y="0"/>
                  </a:moveTo>
                  <a:lnTo>
                    <a:pt x="2483502" y="0"/>
                  </a:lnTo>
                  <a:lnTo>
                    <a:pt x="2483502" y="2743829"/>
                  </a:lnTo>
                  <a:lnTo>
                    <a:pt x="0" y="2743829"/>
                  </a:lnTo>
                  <a:close/>
                </a:path>
              </a:pathLst>
            </a:custGeom>
            <a:solidFill>
              <a:srgbClr val="1A9410"/>
            </a:solidFill>
          </p:spPr>
        </p:sp>
        <p:sp>
          <p:nvSpPr>
            <p:cNvPr name="TextBox 10" id="10"/>
            <p:cNvSpPr txBox="true"/>
            <p:nvPr/>
          </p:nvSpPr>
          <p:spPr>
            <a:xfrm>
              <a:off x="0" y="-38100"/>
              <a:ext cx="2483502" cy="27819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66054" y="-232006"/>
            <a:ext cx="9429548" cy="10519006"/>
            <a:chOff x="0" y="0"/>
            <a:chExt cx="2483502" cy="2770438"/>
          </a:xfrm>
        </p:grpSpPr>
        <p:sp>
          <p:nvSpPr>
            <p:cNvPr name="Freeform 12" id="12"/>
            <p:cNvSpPr/>
            <p:nvPr/>
          </p:nvSpPr>
          <p:spPr>
            <a:xfrm flipH="false" flipV="false" rot="0">
              <a:off x="0" y="0"/>
              <a:ext cx="2483502" cy="2770438"/>
            </a:xfrm>
            <a:custGeom>
              <a:avLst/>
              <a:gdLst/>
              <a:ahLst/>
              <a:cxnLst/>
              <a:rect r="r" b="b" t="t" l="l"/>
              <a:pathLst>
                <a:path h="2770438" w="2483502">
                  <a:moveTo>
                    <a:pt x="0" y="0"/>
                  </a:moveTo>
                  <a:lnTo>
                    <a:pt x="2483502" y="0"/>
                  </a:lnTo>
                  <a:lnTo>
                    <a:pt x="2483502" y="2770438"/>
                  </a:lnTo>
                  <a:lnTo>
                    <a:pt x="0" y="2770438"/>
                  </a:lnTo>
                  <a:close/>
                </a:path>
              </a:pathLst>
            </a:custGeom>
            <a:solidFill>
              <a:srgbClr val="61E817"/>
            </a:solidFill>
          </p:spPr>
        </p:sp>
        <p:sp>
          <p:nvSpPr>
            <p:cNvPr name="TextBox 13" id="13"/>
            <p:cNvSpPr txBox="true"/>
            <p:nvPr/>
          </p:nvSpPr>
          <p:spPr>
            <a:xfrm>
              <a:off x="0" y="-38100"/>
              <a:ext cx="2483502" cy="28085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919489" y="830872"/>
            <a:ext cx="5710913" cy="7240461"/>
          </a:xfrm>
          <a:custGeom>
            <a:avLst/>
            <a:gdLst/>
            <a:ahLst/>
            <a:cxnLst/>
            <a:rect r="r" b="b" t="t" l="l"/>
            <a:pathLst>
              <a:path h="7240461" w="5710913">
                <a:moveTo>
                  <a:pt x="0" y="0"/>
                </a:moveTo>
                <a:lnTo>
                  <a:pt x="5710913" y="0"/>
                </a:lnTo>
                <a:lnTo>
                  <a:pt x="5710913" y="7240461"/>
                </a:lnTo>
                <a:lnTo>
                  <a:pt x="0" y="7240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0" y="1620433"/>
            <a:ext cx="8064892" cy="2051503"/>
          </a:xfrm>
          <a:prstGeom prst="rect">
            <a:avLst/>
          </a:prstGeom>
        </p:spPr>
        <p:txBody>
          <a:bodyPr anchor="t" rtlCol="false" tIns="0" lIns="0" bIns="0" rIns="0">
            <a:spAutoFit/>
          </a:bodyPr>
          <a:lstStyle/>
          <a:p>
            <a:pPr algn="ctr">
              <a:lnSpc>
                <a:spcPts val="5464"/>
              </a:lnSpc>
            </a:pPr>
            <a:r>
              <a:rPr lang="en-US" sz="3902">
                <a:solidFill>
                  <a:srgbClr val="000000"/>
                </a:solidFill>
                <a:latin typeface="Alegreya Bold"/>
                <a:ea typeface="Alegreya Bold"/>
                <a:cs typeface="Alegreya Bold"/>
                <a:sym typeface="Alegreya Bold"/>
              </a:rPr>
              <a:t>ƯU TIÊN SỬ DỤNG CÁC PHƯƠNG TIỆN GIAO THÔNG CÔNG CỘNG, THÂN THIỆN VỚI MÔI TRƯỜNG</a:t>
            </a:r>
          </a:p>
        </p:txBody>
      </p:sp>
      <p:sp>
        <p:nvSpPr>
          <p:cNvPr name="TextBox 16" id="16"/>
          <p:cNvSpPr txBox="true"/>
          <p:nvPr/>
        </p:nvSpPr>
        <p:spPr>
          <a:xfrm rot="0">
            <a:off x="295792" y="4226532"/>
            <a:ext cx="7769100" cy="4259964"/>
          </a:xfrm>
          <a:prstGeom prst="rect">
            <a:avLst/>
          </a:prstGeom>
        </p:spPr>
        <p:txBody>
          <a:bodyPr anchor="t" rtlCol="false" tIns="0" lIns="0" bIns="0" rIns="0">
            <a:spAutoFit/>
          </a:bodyPr>
          <a:lstStyle/>
          <a:p>
            <a:pPr algn="ctr">
              <a:lnSpc>
                <a:spcPts val="4820"/>
              </a:lnSpc>
            </a:pPr>
            <a:r>
              <a:rPr lang="en-US" sz="3443">
                <a:solidFill>
                  <a:srgbClr val="000000"/>
                </a:solidFill>
                <a:latin typeface="Archivo Narrow"/>
                <a:ea typeface="Archivo Narrow"/>
                <a:cs typeface="Archivo Narrow"/>
                <a:sym typeface="Archivo Narrow"/>
              </a:rPr>
              <a:t>Tích cực sử dụng các phương tiện công cộng như xe bus, xe bus điện hoặc xe máy điện để giảm thiểu tối đa lượng khí xả thải bên ngoài môi trường mỗi ngày. Đối với những các đời xe cũ thì cần bảo dưỡng hoặc thay thế để hạn chế lượng khí thải độc hại.</a:t>
            </a:r>
          </a:p>
          <a:p>
            <a:pPr algn="ctr">
              <a:lnSpc>
                <a:spcPts val="48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812803" y="-970511"/>
            <a:ext cx="12301789" cy="12228022"/>
            <a:chOff x="0" y="0"/>
            <a:chExt cx="907698" cy="902255"/>
          </a:xfrm>
        </p:grpSpPr>
        <p:sp>
          <p:nvSpPr>
            <p:cNvPr name="Freeform 3" id="3"/>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1A9410"/>
            </a:solidFill>
          </p:spPr>
        </p:sp>
        <p:sp>
          <p:nvSpPr>
            <p:cNvPr name="TextBox 4" id="4"/>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412656" y="-970511"/>
            <a:ext cx="12301789" cy="12228022"/>
            <a:chOff x="0" y="0"/>
            <a:chExt cx="907698" cy="902255"/>
          </a:xfrm>
        </p:grpSpPr>
        <p:sp>
          <p:nvSpPr>
            <p:cNvPr name="Freeform 6" id="6"/>
            <p:cNvSpPr/>
            <p:nvPr/>
          </p:nvSpPr>
          <p:spPr>
            <a:xfrm flipH="false" flipV="false" rot="0">
              <a:off x="0" y="0"/>
              <a:ext cx="907698" cy="902255"/>
            </a:xfrm>
            <a:custGeom>
              <a:avLst/>
              <a:gdLst/>
              <a:ahLst/>
              <a:cxnLst/>
              <a:rect r="r" b="b" t="t" l="l"/>
              <a:pathLst>
                <a:path h="902255" w="907698">
                  <a:moveTo>
                    <a:pt x="453849" y="0"/>
                  </a:moveTo>
                  <a:cubicBezTo>
                    <a:pt x="203195" y="0"/>
                    <a:pt x="0" y="201977"/>
                    <a:pt x="0" y="451128"/>
                  </a:cubicBezTo>
                  <a:cubicBezTo>
                    <a:pt x="0" y="700278"/>
                    <a:pt x="203195" y="902255"/>
                    <a:pt x="453849" y="902255"/>
                  </a:cubicBezTo>
                  <a:cubicBezTo>
                    <a:pt x="704503" y="902255"/>
                    <a:pt x="907698" y="700278"/>
                    <a:pt x="907698" y="451128"/>
                  </a:cubicBezTo>
                  <a:cubicBezTo>
                    <a:pt x="907698" y="201977"/>
                    <a:pt x="704503" y="0"/>
                    <a:pt x="453849" y="0"/>
                  </a:cubicBezTo>
                  <a:close/>
                </a:path>
              </a:pathLst>
            </a:custGeom>
            <a:solidFill>
              <a:srgbClr val="61E817"/>
            </a:solidFill>
          </p:spPr>
        </p:sp>
        <p:sp>
          <p:nvSpPr>
            <p:cNvPr name="TextBox 7" id="7"/>
            <p:cNvSpPr txBox="true"/>
            <p:nvPr/>
          </p:nvSpPr>
          <p:spPr>
            <a:xfrm>
              <a:off x="85097" y="46486"/>
              <a:ext cx="737505" cy="77118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060905" y="-130976"/>
            <a:ext cx="9429548" cy="10417976"/>
            <a:chOff x="0" y="0"/>
            <a:chExt cx="2483502" cy="2743829"/>
          </a:xfrm>
        </p:grpSpPr>
        <p:sp>
          <p:nvSpPr>
            <p:cNvPr name="Freeform 9" id="9"/>
            <p:cNvSpPr/>
            <p:nvPr/>
          </p:nvSpPr>
          <p:spPr>
            <a:xfrm flipH="false" flipV="false" rot="0">
              <a:off x="0" y="0"/>
              <a:ext cx="2483502" cy="2743829"/>
            </a:xfrm>
            <a:custGeom>
              <a:avLst/>
              <a:gdLst/>
              <a:ahLst/>
              <a:cxnLst/>
              <a:rect r="r" b="b" t="t" l="l"/>
              <a:pathLst>
                <a:path h="2743829" w="2483502">
                  <a:moveTo>
                    <a:pt x="0" y="0"/>
                  </a:moveTo>
                  <a:lnTo>
                    <a:pt x="2483502" y="0"/>
                  </a:lnTo>
                  <a:lnTo>
                    <a:pt x="2483502" y="2743829"/>
                  </a:lnTo>
                  <a:lnTo>
                    <a:pt x="0" y="2743829"/>
                  </a:lnTo>
                  <a:close/>
                </a:path>
              </a:pathLst>
            </a:custGeom>
            <a:solidFill>
              <a:srgbClr val="1A9410"/>
            </a:solidFill>
          </p:spPr>
        </p:sp>
        <p:sp>
          <p:nvSpPr>
            <p:cNvPr name="TextBox 10" id="10"/>
            <p:cNvSpPr txBox="true"/>
            <p:nvPr/>
          </p:nvSpPr>
          <p:spPr>
            <a:xfrm>
              <a:off x="0" y="-38100"/>
              <a:ext cx="2483502" cy="278192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566054" y="-232006"/>
            <a:ext cx="9429548" cy="10519006"/>
            <a:chOff x="0" y="0"/>
            <a:chExt cx="2483502" cy="2770438"/>
          </a:xfrm>
        </p:grpSpPr>
        <p:sp>
          <p:nvSpPr>
            <p:cNvPr name="Freeform 12" id="12"/>
            <p:cNvSpPr/>
            <p:nvPr/>
          </p:nvSpPr>
          <p:spPr>
            <a:xfrm flipH="false" flipV="false" rot="0">
              <a:off x="0" y="0"/>
              <a:ext cx="2483502" cy="2770438"/>
            </a:xfrm>
            <a:custGeom>
              <a:avLst/>
              <a:gdLst/>
              <a:ahLst/>
              <a:cxnLst/>
              <a:rect r="r" b="b" t="t" l="l"/>
              <a:pathLst>
                <a:path h="2770438" w="2483502">
                  <a:moveTo>
                    <a:pt x="0" y="0"/>
                  </a:moveTo>
                  <a:lnTo>
                    <a:pt x="2483502" y="0"/>
                  </a:lnTo>
                  <a:lnTo>
                    <a:pt x="2483502" y="2770438"/>
                  </a:lnTo>
                  <a:lnTo>
                    <a:pt x="0" y="2770438"/>
                  </a:lnTo>
                  <a:close/>
                </a:path>
              </a:pathLst>
            </a:custGeom>
            <a:solidFill>
              <a:srgbClr val="61E817"/>
            </a:solidFill>
          </p:spPr>
        </p:sp>
        <p:sp>
          <p:nvSpPr>
            <p:cNvPr name="TextBox 13" id="13"/>
            <p:cNvSpPr txBox="true"/>
            <p:nvPr/>
          </p:nvSpPr>
          <p:spPr>
            <a:xfrm>
              <a:off x="0" y="-38100"/>
              <a:ext cx="2483502" cy="28085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556074" y="2198232"/>
            <a:ext cx="6437744" cy="5890536"/>
          </a:xfrm>
          <a:custGeom>
            <a:avLst/>
            <a:gdLst/>
            <a:ahLst/>
            <a:cxnLst/>
            <a:rect r="r" b="b" t="t" l="l"/>
            <a:pathLst>
              <a:path h="5890536" w="6437744">
                <a:moveTo>
                  <a:pt x="0" y="0"/>
                </a:moveTo>
                <a:lnTo>
                  <a:pt x="6437744" y="0"/>
                </a:lnTo>
                <a:lnTo>
                  <a:pt x="6437744" y="5890536"/>
                </a:lnTo>
                <a:lnTo>
                  <a:pt x="0" y="5890536"/>
                </a:lnTo>
                <a:lnTo>
                  <a:pt x="0" y="0"/>
                </a:lnTo>
                <a:close/>
              </a:path>
            </a:pathLst>
          </a:custGeom>
          <a:blipFill>
            <a:blip r:embed="rId2"/>
            <a:stretch>
              <a:fillRect l="0" t="0" r="0" b="0"/>
            </a:stretch>
          </a:blipFill>
        </p:spPr>
      </p:sp>
      <p:sp>
        <p:nvSpPr>
          <p:cNvPr name="TextBox 15" id="15"/>
          <p:cNvSpPr txBox="true"/>
          <p:nvPr/>
        </p:nvSpPr>
        <p:spPr>
          <a:xfrm rot="0">
            <a:off x="0" y="1620433"/>
            <a:ext cx="8064892" cy="1360023"/>
          </a:xfrm>
          <a:prstGeom prst="rect">
            <a:avLst/>
          </a:prstGeom>
        </p:spPr>
        <p:txBody>
          <a:bodyPr anchor="t" rtlCol="false" tIns="0" lIns="0" bIns="0" rIns="0">
            <a:spAutoFit/>
          </a:bodyPr>
          <a:lstStyle/>
          <a:p>
            <a:pPr algn="ctr">
              <a:lnSpc>
                <a:spcPts val="5464"/>
              </a:lnSpc>
            </a:pPr>
            <a:r>
              <a:rPr lang="en-US" sz="3902">
                <a:solidFill>
                  <a:srgbClr val="000000"/>
                </a:solidFill>
                <a:latin typeface="Alegreya Bold"/>
                <a:ea typeface="Alegreya Bold"/>
                <a:cs typeface="Alegreya Bold"/>
                <a:sym typeface="Alegreya Bold"/>
              </a:rPr>
              <a:t>HƯỚNG TỚI SỬ DỤNG CÁC SẢN PHẨM TIẾT KIỆM NHIÊN LIỆU</a:t>
            </a:r>
          </a:p>
        </p:txBody>
      </p:sp>
      <p:sp>
        <p:nvSpPr>
          <p:cNvPr name="TextBox 16" id="16"/>
          <p:cNvSpPr txBox="true"/>
          <p:nvPr/>
        </p:nvSpPr>
        <p:spPr>
          <a:xfrm rot="0">
            <a:off x="295792" y="4226532"/>
            <a:ext cx="7769100" cy="2429440"/>
          </a:xfrm>
          <a:prstGeom prst="rect">
            <a:avLst/>
          </a:prstGeom>
        </p:spPr>
        <p:txBody>
          <a:bodyPr anchor="t" rtlCol="false" tIns="0" lIns="0" bIns="0" rIns="0">
            <a:spAutoFit/>
          </a:bodyPr>
          <a:lstStyle/>
          <a:p>
            <a:pPr algn="ctr">
              <a:lnSpc>
                <a:spcPts val="4820"/>
              </a:lnSpc>
            </a:pPr>
            <a:r>
              <a:rPr lang="en-US" sz="3443">
                <a:solidFill>
                  <a:srgbClr val="000000"/>
                </a:solidFill>
                <a:latin typeface="Archivo Narrow"/>
                <a:ea typeface="Archivo Narrow"/>
                <a:cs typeface="Archivo Narrow"/>
                <a:sym typeface="Archivo Narrow"/>
              </a:rPr>
              <a:t>Lắp đặt máy nước nóng năng lượng mặt trời thái dương năng cũng chính là một trong những giải hạn chế được tình trạng ô nhiễm không khí</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925537" y="510139"/>
            <a:ext cx="4084874" cy="4114800"/>
          </a:xfrm>
          <a:custGeom>
            <a:avLst/>
            <a:gdLst/>
            <a:ahLst/>
            <a:cxnLst/>
            <a:rect r="r" b="b" t="t" l="l"/>
            <a:pathLst>
              <a:path h="4114800" w="4084874">
                <a:moveTo>
                  <a:pt x="0" y="0"/>
                </a:moveTo>
                <a:lnTo>
                  <a:pt x="4084874" y="0"/>
                </a:lnTo>
                <a:lnTo>
                  <a:pt x="408487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93269" y="3929614"/>
            <a:ext cx="24874538" cy="11015662"/>
            <a:chOff x="0" y="0"/>
            <a:chExt cx="1835389" cy="812800"/>
          </a:xfrm>
        </p:grpSpPr>
        <p:sp>
          <p:nvSpPr>
            <p:cNvPr name="Freeform 4" id="4"/>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5" id="5"/>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293269" y="4739239"/>
            <a:ext cx="24874538" cy="11015662"/>
            <a:chOff x="0" y="0"/>
            <a:chExt cx="1835389" cy="812800"/>
          </a:xfrm>
        </p:grpSpPr>
        <p:sp>
          <p:nvSpPr>
            <p:cNvPr name="Freeform 7" id="7"/>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8" id="8"/>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4543157" y="6299183"/>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99017" y="6004061"/>
            <a:ext cx="4442429" cy="4114800"/>
          </a:xfrm>
          <a:custGeom>
            <a:avLst/>
            <a:gdLst/>
            <a:ahLst/>
            <a:cxnLst/>
            <a:rect r="r" b="b" t="t" l="l"/>
            <a:pathLst>
              <a:path h="4114800" w="4442429">
                <a:moveTo>
                  <a:pt x="0" y="0"/>
                </a:moveTo>
                <a:lnTo>
                  <a:pt x="4442429" y="0"/>
                </a:lnTo>
                <a:lnTo>
                  <a:pt x="44424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878743" y="5004406"/>
            <a:ext cx="4131668" cy="1294776"/>
          </a:xfrm>
          <a:prstGeom prst="rect">
            <a:avLst/>
          </a:prstGeom>
        </p:spPr>
        <p:txBody>
          <a:bodyPr anchor="t" rtlCol="false" tIns="0" lIns="0" bIns="0" rIns="0">
            <a:spAutoFit/>
          </a:bodyPr>
          <a:lstStyle/>
          <a:p>
            <a:pPr algn="ctr">
              <a:lnSpc>
                <a:spcPts val="9860"/>
              </a:lnSpc>
            </a:pPr>
            <a:r>
              <a:rPr lang="en-US" sz="7042">
                <a:solidFill>
                  <a:srgbClr val="000000"/>
                </a:solidFill>
                <a:latin typeface="Alegreya Bold"/>
                <a:ea typeface="Alegreya Bold"/>
                <a:cs typeface="Alegreya Bold"/>
                <a:sym typeface="Alegreya Bold"/>
              </a:rPr>
              <a:t>KẾT LUẬN</a:t>
            </a:r>
          </a:p>
        </p:txBody>
      </p:sp>
      <p:sp>
        <p:nvSpPr>
          <p:cNvPr name="TextBox 12" id="12"/>
          <p:cNvSpPr txBox="true"/>
          <p:nvPr/>
        </p:nvSpPr>
        <p:spPr>
          <a:xfrm rot="0">
            <a:off x="2908033" y="6745325"/>
            <a:ext cx="12119882" cy="2354224"/>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Ô nhiễm không khí là một vấn đề nghiêm trọng cần được giải quyết ngay lập tức, nó còn nguy hiểm hơn cả thuốc lá hay rượu bia. Và là tác nhân nguy hiểm nhất đến sức khỏe toàn cầu.</a:t>
            </a:r>
          </a:p>
          <a:p>
            <a:pPr algn="ctr">
              <a:lnSpc>
                <a:spcPts val="3721"/>
              </a:lnSpc>
            </a:pPr>
          </a:p>
          <a:p>
            <a:pPr algn="ctr">
              <a:lnSpc>
                <a:spcPts val="3721"/>
              </a:lnSpc>
            </a:pPr>
            <a:r>
              <a:rPr lang="en-US" sz="2657">
                <a:solidFill>
                  <a:srgbClr val="000000"/>
                </a:solidFill>
                <a:latin typeface="Archivo Narrow"/>
                <a:ea typeface="Archivo Narrow"/>
                <a:cs typeface="Archivo Narrow"/>
                <a:sym typeface="Archivo Narrow"/>
              </a:rPr>
              <a:t> Mỗi người chúng ta cần có ý thức bảo vệ môi trường nói chung và bầu không khí nói riêng, bắt đầu từ những hành động nhỏ nhất. “Hành động hôm nay – an toàn ngày mai”.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621628" y="2724857"/>
            <a:ext cx="11044745" cy="4837286"/>
            <a:chOff x="0" y="0"/>
            <a:chExt cx="2908904" cy="1274018"/>
          </a:xfrm>
        </p:grpSpPr>
        <p:sp>
          <p:nvSpPr>
            <p:cNvPr name="Freeform 3" id="3"/>
            <p:cNvSpPr/>
            <p:nvPr/>
          </p:nvSpPr>
          <p:spPr>
            <a:xfrm flipH="false" flipV="false" rot="0">
              <a:off x="0" y="0"/>
              <a:ext cx="2908904" cy="1274018"/>
            </a:xfrm>
            <a:custGeom>
              <a:avLst/>
              <a:gdLst/>
              <a:ahLst/>
              <a:cxnLst/>
              <a:rect r="r" b="b" t="t" l="l"/>
              <a:pathLst>
                <a:path h="1274018" w="2908904">
                  <a:moveTo>
                    <a:pt x="0" y="0"/>
                  </a:moveTo>
                  <a:lnTo>
                    <a:pt x="2908904" y="0"/>
                  </a:lnTo>
                  <a:lnTo>
                    <a:pt x="2908904" y="1274018"/>
                  </a:lnTo>
                  <a:lnTo>
                    <a:pt x="0" y="1274018"/>
                  </a:lnTo>
                  <a:close/>
                </a:path>
              </a:pathLst>
            </a:custGeom>
            <a:solidFill>
              <a:srgbClr val="61E817"/>
            </a:solidFill>
          </p:spPr>
        </p:sp>
        <p:sp>
          <p:nvSpPr>
            <p:cNvPr name="TextBox 4" id="4"/>
            <p:cNvSpPr txBox="true"/>
            <p:nvPr/>
          </p:nvSpPr>
          <p:spPr>
            <a:xfrm>
              <a:off x="0" y="-38100"/>
              <a:ext cx="2908904" cy="131211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823066">
            <a:off x="1449008" y="675095"/>
            <a:ext cx="3449372" cy="3294150"/>
          </a:xfrm>
          <a:custGeom>
            <a:avLst/>
            <a:gdLst/>
            <a:ahLst/>
            <a:cxnLst/>
            <a:rect r="r" b="b" t="t" l="l"/>
            <a:pathLst>
              <a:path h="3294150" w="3449372">
                <a:moveTo>
                  <a:pt x="0" y="0"/>
                </a:moveTo>
                <a:lnTo>
                  <a:pt x="3449372" y="0"/>
                </a:lnTo>
                <a:lnTo>
                  <a:pt x="3449372" y="3294150"/>
                </a:lnTo>
                <a:lnTo>
                  <a:pt x="0" y="32941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37" y="6172200"/>
            <a:ext cx="5167724" cy="4114800"/>
          </a:xfrm>
          <a:custGeom>
            <a:avLst/>
            <a:gdLst/>
            <a:ahLst/>
            <a:cxnLst/>
            <a:rect r="r" b="b" t="t" l="l"/>
            <a:pathLst>
              <a:path h="4114800" w="5167724">
                <a:moveTo>
                  <a:pt x="0" y="0"/>
                </a:moveTo>
                <a:lnTo>
                  <a:pt x="5167724" y="0"/>
                </a:lnTo>
                <a:lnTo>
                  <a:pt x="51677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135313" y="6172200"/>
            <a:ext cx="5167724" cy="4114800"/>
          </a:xfrm>
          <a:custGeom>
            <a:avLst/>
            <a:gdLst/>
            <a:ahLst/>
            <a:cxnLst/>
            <a:rect r="r" b="b" t="t" l="l"/>
            <a:pathLst>
              <a:path h="4114800" w="5167724">
                <a:moveTo>
                  <a:pt x="0" y="0"/>
                </a:moveTo>
                <a:lnTo>
                  <a:pt x="5167724" y="0"/>
                </a:lnTo>
                <a:lnTo>
                  <a:pt x="51677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398117" y="3223445"/>
            <a:ext cx="7491766" cy="1600977"/>
          </a:xfrm>
          <a:prstGeom prst="rect">
            <a:avLst/>
          </a:prstGeom>
        </p:spPr>
        <p:txBody>
          <a:bodyPr anchor="t" rtlCol="false" tIns="0" lIns="0" bIns="0" rIns="0">
            <a:spAutoFit/>
          </a:bodyPr>
          <a:lstStyle/>
          <a:p>
            <a:pPr algn="ctr">
              <a:lnSpc>
                <a:spcPts val="13082"/>
              </a:lnSpc>
            </a:pPr>
            <a:r>
              <a:rPr lang="en-US" sz="9344">
                <a:solidFill>
                  <a:srgbClr val="000000"/>
                </a:solidFill>
                <a:latin typeface="Alegreya"/>
                <a:ea typeface="Alegreya"/>
                <a:cs typeface="Alegreya"/>
                <a:sym typeface="Alegreya"/>
              </a:rPr>
              <a:t>THANKS FOR</a:t>
            </a:r>
          </a:p>
        </p:txBody>
      </p:sp>
      <p:sp>
        <p:nvSpPr>
          <p:cNvPr name="TextBox 9" id="9"/>
          <p:cNvSpPr txBox="true"/>
          <p:nvPr/>
        </p:nvSpPr>
        <p:spPr>
          <a:xfrm rot="0">
            <a:off x="3777136" y="4249710"/>
            <a:ext cx="10733729" cy="2520193"/>
          </a:xfrm>
          <a:prstGeom prst="rect">
            <a:avLst/>
          </a:prstGeom>
        </p:spPr>
        <p:txBody>
          <a:bodyPr anchor="t" rtlCol="false" tIns="0" lIns="0" bIns="0" rIns="0">
            <a:spAutoFit/>
          </a:bodyPr>
          <a:lstStyle/>
          <a:p>
            <a:pPr algn="ctr">
              <a:lnSpc>
                <a:spcPts val="20691"/>
              </a:lnSpc>
            </a:pPr>
            <a:r>
              <a:rPr lang="en-US" sz="14779">
                <a:solidFill>
                  <a:srgbClr val="000000"/>
                </a:solidFill>
                <a:latin typeface="Alegreya Bold"/>
                <a:ea typeface="Alegreya Bold"/>
                <a:cs typeface="Alegreya Bold"/>
                <a:sym typeface="Alegreya Bold"/>
              </a:rPr>
              <a:t>LISTENING</a:t>
            </a:r>
          </a:p>
        </p:txBody>
      </p:sp>
      <p:sp>
        <p:nvSpPr>
          <p:cNvPr name="Freeform 10" id="10"/>
          <p:cNvSpPr/>
          <p:nvPr/>
        </p:nvSpPr>
        <p:spPr>
          <a:xfrm flipH="false" flipV="true" rot="277179">
            <a:off x="13516156" y="-387368"/>
            <a:ext cx="4836600" cy="3932943"/>
          </a:xfrm>
          <a:custGeom>
            <a:avLst/>
            <a:gdLst/>
            <a:ahLst/>
            <a:cxnLst/>
            <a:rect r="r" b="b" t="t" l="l"/>
            <a:pathLst>
              <a:path h="3932943" w="4836600">
                <a:moveTo>
                  <a:pt x="0" y="3932943"/>
                </a:moveTo>
                <a:lnTo>
                  <a:pt x="4836599" y="3932943"/>
                </a:lnTo>
                <a:lnTo>
                  <a:pt x="4836599" y="0"/>
                </a:lnTo>
                <a:lnTo>
                  <a:pt x="0" y="0"/>
                </a:lnTo>
                <a:lnTo>
                  <a:pt x="0" y="3932943"/>
                </a:lnTo>
                <a:close/>
              </a:path>
            </a:pathLst>
          </a:custGeom>
          <a:blipFill>
            <a:blip r:embed="rId6"/>
            <a:stretch>
              <a:fillRect l="0" t="-22772" r="0" b="-22772"/>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6098" y="5396867"/>
            <a:ext cx="21680196" cy="960105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96098" y="5782135"/>
            <a:ext cx="21680196" cy="9921438"/>
            <a:chOff x="0" y="0"/>
            <a:chExt cx="1835389" cy="839923"/>
          </a:xfrm>
        </p:grpSpPr>
        <p:sp>
          <p:nvSpPr>
            <p:cNvPr name="Freeform 6" id="6"/>
            <p:cNvSpPr/>
            <p:nvPr/>
          </p:nvSpPr>
          <p:spPr>
            <a:xfrm flipH="false" flipV="false" rot="0">
              <a:off x="0" y="0"/>
              <a:ext cx="1835389" cy="839923"/>
            </a:xfrm>
            <a:custGeom>
              <a:avLst/>
              <a:gdLst/>
              <a:ahLst/>
              <a:cxnLst/>
              <a:rect r="r" b="b" t="t" l="l"/>
              <a:pathLst>
                <a:path h="839923" w="1835389">
                  <a:moveTo>
                    <a:pt x="917694" y="0"/>
                  </a:moveTo>
                  <a:cubicBezTo>
                    <a:pt x="410866" y="0"/>
                    <a:pt x="0" y="188023"/>
                    <a:pt x="0" y="419962"/>
                  </a:cubicBezTo>
                  <a:cubicBezTo>
                    <a:pt x="0" y="651900"/>
                    <a:pt x="410866" y="839923"/>
                    <a:pt x="917694" y="839923"/>
                  </a:cubicBezTo>
                  <a:cubicBezTo>
                    <a:pt x="1424523" y="839923"/>
                    <a:pt x="1835389" y="651900"/>
                    <a:pt x="1835389" y="419962"/>
                  </a:cubicBezTo>
                  <a:cubicBezTo>
                    <a:pt x="1835389" y="188023"/>
                    <a:pt x="1424523" y="0"/>
                    <a:pt x="917694" y="0"/>
                  </a:cubicBezTo>
                  <a:close/>
                </a:path>
              </a:pathLst>
            </a:custGeom>
            <a:solidFill>
              <a:srgbClr val="61E817"/>
            </a:solidFill>
          </p:spPr>
        </p:sp>
        <p:sp>
          <p:nvSpPr>
            <p:cNvPr name="TextBox 7" id="7"/>
            <p:cNvSpPr txBox="true"/>
            <p:nvPr/>
          </p:nvSpPr>
          <p:spPr>
            <a:xfrm>
              <a:off x="172068" y="40643"/>
              <a:ext cx="1491253" cy="72053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282377" y="4446664"/>
            <a:ext cx="3723246" cy="37232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E81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263711" y="5287222"/>
            <a:ext cx="1760579" cy="1366849"/>
          </a:xfrm>
          <a:custGeom>
            <a:avLst/>
            <a:gdLst/>
            <a:ahLst/>
            <a:cxnLst/>
            <a:rect r="r" b="b" t="t" l="l"/>
            <a:pathLst>
              <a:path h="1366849" w="1760579">
                <a:moveTo>
                  <a:pt x="0" y="0"/>
                </a:moveTo>
                <a:lnTo>
                  <a:pt x="1760578" y="0"/>
                </a:lnTo>
                <a:lnTo>
                  <a:pt x="1760578" y="1366849"/>
                </a:lnTo>
                <a:lnTo>
                  <a:pt x="0" y="1366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213364" y="958443"/>
            <a:ext cx="7861271" cy="1637804"/>
          </a:xfrm>
          <a:prstGeom prst="rect">
            <a:avLst/>
          </a:prstGeom>
        </p:spPr>
        <p:txBody>
          <a:bodyPr anchor="t" rtlCol="false" tIns="0" lIns="0" bIns="0" rIns="0">
            <a:spAutoFit/>
          </a:bodyPr>
          <a:lstStyle/>
          <a:p>
            <a:pPr algn="ctr">
              <a:lnSpc>
                <a:spcPts val="13463"/>
              </a:lnSpc>
            </a:pPr>
            <a:r>
              <a:rPr lang="en-US" sz="9616">
                <a:solidFill>
                  <a:srgbClr val="61E817"/>
                </a:solidFill>
                <a:latin typeface="Alegreya Bold"/>
                <a:ea typeface="Alegreya Bold"/>
                <a:cs typeface="Alegreya Bold"/>
                <a:sym typeface="Alegreya Bold"/>
              </a:rPr>
              <a:t>KHÁI NIỆM</a:t>
            </a:r>
          </a:p>
        </p:txBody>
      </p:sp>
      <p:sp>
        <p:nvSpPr>
          <p:cNvPr name="TextBox 13" id="13"/>
          <p:cNvSpPr txBox="true"/>
          <p:nvPr/>
        </p:nvSpPr>
        <p:spPr>
          <a:xfrm rot="0">
            <a:off x="3815223" y="6986271"/>
            <a:ext cx="10657553" cy="3034029"/>
          </a:xfrm>
          <a:prstGeom prst="rect">
            <a:avLst/>
          </a:prstGeom>
        </p:spPr>
        <p:txBody>
          <a:bodyPr anchor="t" rtlCol="false" tIns="0" lIns="0" bIns="0" rIns="0">
            <a:spAutoFit/>
          </a:bodyPr>
          <a:lstStyle/>
          <a:p>
            <a:pPr algn="ctr">
              <a:lnSpc>
                <a:spcPts val="6020"/>
              </a:lnSpc>
            </a:pPr>
            <a:r>
              <a:rPr lang="en-US" sz="4300">
                <a:solidFill>
                  <a:srgbClr val="000000"/>
                </a:solidFill>
                <a:latin typeface="Archivo Narrow"/>
                <a:ea typeface="Archivo Narrow"/>
                <a:cs typeface="Archivo Narrow"/>
                <a:sym typeface="Archivo Narrow"/>
              </a:rPr>
              <a:t>Ô nhiễm không khí là sự hiện diện của các chất độc hại trong không khí, gây hại cho sức khỏe con người và gây ảnh hưởng tới môi trường.</a:t>
            </a:r>
          </a:p>
          <a:p>
            <a:pPr algn="ctr">
              <a:lnSpc>
                <a:spcPts val="6020"/>
              </a:lnSpc>
            </a:pPr>
          </a:p>
        </p:txBody>
      </p:sp>
      <p:sp>
        <p:nvSpPr>
          <p:cNvPr name="Freeform 14" id="14"/>
          <p:cNvSpPr/>
          <p:nvPr/>
        </p:nvSpPr>
        <p:spPr>
          <a:xfrm flipH="false" flipV="false" rot="277179">
            <a:off x="-2418300" y="-827054"/>
            <a:ext cx="4836600" cy="3932943"/>
          </a:xfrm>
          <a:custGeom>
            <a:avLst/>
            <a:gdLst/>
            <a:ahLst/>
            <a:cxnLst/>
            <a:rect r="r" b="b" t="t" l="l"/>
            <a:pathLst>
              <a:path h="3932943" w="4836600">
                <a:moveTo>
                  <a:pt x="0" y="0"/>
                </a:moveTo>
                <a:lnTo>
                  <a:pt x="4836600" y="0"/>
                </a:lnTo>
                <a:lnTo>
                  <a:pt x="4836600" y="3932943"/>
                </a:lnTo>
                <a:lnTo>
                  <a:pt x="0" y="3932943"/>
                </a:lnTo>
                <a:lnTo>
                  <a:pt x="0" y="0"/>
                </a:lnTo>
                <a:close/>
              </a:path>
            </a:pathLst>
          </a:custGeom>
          <a:blipFill>
            <a:blip r:embed="rId4"/>
            <a:stretch>
              <a:fillRect l="0" t="-22772" r="0" b="-22772"/>
            </a:stretch>
          </a:blipFill>
        </p:spPr>
      </p:sp>
      <p:sp>
        <p:nvSpPr>
          <p:cNvPr name="Freeform 15" id="15"/>
          <p:cNvSpPr/>
          <p:nvPr/>
        </p:nvSpPr>
        <p:spPr>
          <a:xfrm flipH="true" flipV="false" rot="277179">
            <a:off x="15869700" y="-684179"/>
            <a:ext cx="4836600" cy="3932943"/>
          </a:xfrm>
          <a:custGeom>
            <a:avLst/>
            <a:gdLst/>
            <a:ahLst/>
            <a:cxnLst/>
            <a:rect r="r" b="b" t="t" l="l"/>
            <a:pathLst>
              <a:path h="3932943" w="4836600">
                <a:moveTo>
                  <a:pt x="4836600" y="0"/>
                </a:moveTo>
                <a:lnTo>
                  <a:pt x="0" y="0"/>
                </a:lnTo>
                <a:lnTo>
                  <a:pt x="0" y="3932943"/>
                </a:lnTo>
                <a:lnTo>
                  <a:pt x="4836600" y="3932943"/>
                </a:lnTo>
                <a:lnTo>
                  <a:pt x="4836600" y="0"/>
                </a:lnTo>
                <a:close/>
              </a:path>
            </a:pathLst>
          </a:custGeom>
          <a:blipFill>
            <a:blip r:embed="rId4"/>
            <a:stretch>
              <a:fillRect l="0" t="-22772" r="0" b="-2277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315273" y="1028700"/>
            <a:ext cx="10597514" cy="9254206"/>
            <a:chOff x="0" y="0"/>
            <a:chExt cx="2791115" cy="2437322"/>
          </a:xfrm>
        </p:grpSpPr>
        <p:sp>
          <p:nvSpPr>
            <p:cNvPr name="Freeform 3" id="3"/>
            <p:cNvSpPr/>
            <p:nvPr/>
          </p:nvSpPr>
          <p:spPr>
            <a:xfrm flipH="false" flipV="false" rot="0">
              <a:off x="0" y="0"/>
              <a:ext cx="2791115" cy="2437322"/>
            </a:xfrm>
            <a:custGeom>
              <a:avLst/>
              <a:gdLst/>
              <a:ahLst/>
              <a:cxnLst/>
              <a:rect r="r" b="b" t="t" l="l"/>
              <a:pathLst>
                <a:path h="2437322" w="2791115">
                  <a:moveTo>
                    <a:pt x="0" y="0"/>
                  </a:moveTo>
                  <a:lnTo>
                    <a:pt x="2791115" y="0"/>
                  </a:lnTo>
                  <a:lnTo>
                    <a:pt x="2791115" y="2437322"/>
                  </a:lnTo>
                  <a:lnTo>
                    <a:pt x="0" y="2437322"/>
                  </a:lnTo>
                  <a:close/>
                </a:path>
              </a:pathLst>
            </a:custGeom>
            <a:solidFill>
              <a:srgbClr val="1A9410"/>
            </a:solidFill>
          </p:spPr>
        </p:sp>
        <p:sp>
          <p:nvSpPr>
            <p:cNvPr name="TextBox 4" id="4"/>
            <p:cNvSpPr txBox="true"/>
            <p:nvPr/>
          </p:nvSpPr>
          <p:spPr>
            <a:xfrm>
              <a:off x="0" y="-38100"/>
              <a:ext cx="2791115" cy="24754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938293" y="1766709"/>
            <a:ext cx="9429548" cy="8633114"/>
            <a:chOff x="0" y="0"/>
            <a:chExt cx="2483502" cy="2273742"/>
          </a:xfrm>
        </p:grpSpPr>
        <p:sp>
          <p:nvSpPr>
            <p:cNvPr name="Freeform 6" id="6"/>
            <p:cNvSpPr/>
            <p:nvPr/>
          </p:nvSpPr>
          <p:spPr>
            <a:xfrm flipH="false" flipV="false" rot="0">
              <a:off x="0" y="0"/>
              <a:ext cx="2483502" cy="2273742"/>
            </a:xfrm>
            <a:custGeom>
              <a:avLst/>
              <a:gdLst/>
              <a:ahLst/>
              <a:cxnLst/>
              <a:rect r="r" b="b" t="t" l="l"/>
              <a:pathLst>
                <a:path h="2273742" w="2483502">
                  <a:moveTo>
                    <a:pt x="0" y="0"/>
                  </a:moveTo>
                  <a:lnTo>
                    <a:pt x="2483502" y="0"/>
                  </a:lnTo>
                  <a:lnTo>
                    <a:pt x="2483502" y="2273742"/>
                  </a:lnTo>
                  <a:lnTo>
                    <a:pt x="0" y="2273742"/>
                  </a:lnTo>
                  <a:close/>
                </a:path>
              </a:pathLst>
            </a:custGeom>
            <a:solidFill>
              <a:srgbClr val="61E817"/>
            </a:solidFill>
          </p:spPr>
        </p:sp>
        <p:sp>
          <p:nvSpPr>
            <p:cNvPr name="TextBox 7" id="7"/>
            <p:cNvSpPr txBox="true"/>
            <p:nvPr/>
          </p:nvSpPr>
          <p:spPr>
            <a:xfrm>
              <a:off x="0" y="-38100"/>
              <a:ext cx="2483502" cy="231184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2378287">
            <a:off x="-408918" y="1818600"/>
            <a:ext cx="6891679" cy="8228871"/>
          </a:xfrm>
          <a:custGeom>
            <a:avLst/>
            <a:gdLst/>
            <a:ahLst/>
            <a:cxnLst/>
            <a:rect r="r" b="b" t="t" l="l"/>
            <a:pathLst>
              <a:path h="8228871" w="6891679">
                <a:moveTo>
                  <a:pt x="0" y="8228871"/>
                </a:moveTo>
                <a:lnTo>
                  <a:pt x="6891679" y="8228871"/>
                </a:lnTo>
                <a:lnTo>
                  <a:pt x="6891679" y="0"/>
                </a:lnTo>
                <a:lnTo>
                  <a:pt x="0" y="0"/>
                </a:lnTo>
                <a:lnTo>
                  <a:pt x="0" y="82288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32887" y="2584850"/>
            <a:ext cx="3489915" cy="1614086"/>
          </a:xfrm>
          <a:custGeom>
            <a:avLst/>
            <a:gdLst/>
            <a:ahLst/>
            <a:cxnLst/>
            <a:rect r="r" b="b" t="t" l="l"/>
            <a:pathLst>
              <a:path h="1614086" w="3489915">
                <a:moveTo>
                  <a:pt x="0" y="0"/>
                </a:moveTo>
                <a:lnTo>
                  <a:pt x="3489915" y="0"/>
                </a:lnTo>
                <a:lnTo>
                  <a:pt x="3489915" y="1614085"/>
                </a:lnTo>
                <a:lnTo>
                  <a:pt x="0" y="1614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4013462" y="3967224"/>
            <a:ext cx="3489915" cy="1614086"/>
          </a:xfrm>
          <a:custGeom>
            <a:avLst/>
            <a:gdLst/>
            <a:ahLst/>
            <a:cxnLst/>
            <a:rect r="r" b="b" t="t" l="l"/>
            <a:pathLst>
              <a:path h="1614086" w="3489915">
                <a:moveTo>
                  <a:pt x="3489915" y="0"/>
                </a:moveTo>
                <a:lnTo>
                  <a:pt x="0" y="0"/>
                </a:lnTo>
                <a:lnTo>
                  <a:pt x="0" y="1614086"/>
                </a:lnTo>
                <a:lnTo>
                  <a:pt x="3489915" y="1614086"/>
                </a:lnTo>
                <a:lnTo>
                  <a:pt x="34899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3781750" y="7396204"/>
            <a:ext cx="3489915" cy="1614086"/>
          </a:xfrm>
          <a:custGeom>
            <a:avLst/>
            <a:gdLst/>
            <a:ahLst/>
            <a:cxnLst/>
            <a:rect r="r" b="b" t="t" l="l"/>
            <a:pathLst>
              <a:path h="1614086" w="3489915">
                <a:moveTo>
                  <a:pt x="3489915" y="0"/>
                </a:moveTo>
                <a:lnTo>
                  <a:pt x="0" y="0"/>
                </a:lnTo>
                <a:lnTo>
                  <a:pt x="0" y="1614086"/>
                </a:lnTo>
                <a:lnTo>
                  <a:pt x="3489915" y="1614086"/>
                </a:lnTo>
                <a:lnTo>
                  <a:pt x="34899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895539" y="5705515"/>
            <a:ext cx="3489915" cy="1614086"/>
          </a:xfrm>
          <a:custGeom>
            <a:avLst/>
            <a:gdLst/>
            <a:ahLst/>
            <a:cxnLst/>
            <a:rect r="r" b="b" t="t" l="l"/>
            <a:pathLst>
              <a:path h="1614086" w="3489915">
                <a:moveTo>
                  <a:pt x="0" y="0"/>
                </a:moveTo>
                <a:lnTo>
                  <a:pt x="3489915" y="0"/>
                </a:lnTo>
                <a:lnTo>
                  <a:pt x="3489915" y="1614086"/>
                </a:lnTo>
                <a:lnTo>
                  <a:pt x="0" y="16140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494827" y="-142657"/>
            <a:ext cx="1127651" cy="2349272"/>
          </a:xfrm>
          <a:custGeom>
            <a:avLst/>
            <a:gdLst/>
            <a:ahLst/>
            <a:cxnLst/>
            <a:rect r="r" b="b" t="t" l="l"/>
            <a:pathLst>
              <a:path h="2349272" w="1127651">
                <a:moveTo>
                  <a:pt x="0" y="0"/>
                </a:moveTo>
                <a:lnTo>
                  <a:pt x="1127651" y="0"/>
                </a:lnTo>
                <a:lnTo>
                  <a:pt x="1127651" y="2349272"/>
                </a:lnTo>
                <a:lnTo>
                  <a:pt x="0" y="23492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2359824" y="3283356"/>
            <a:ext cx="1354194" cy="683868"/>
          </a:xfrm>
          <a:custGeom>
            <a:avLst/>
            <a:gdLst/>
            <a:ahLst/>
            <a:cxnLst/>
            <a:rect r="r" b="b" t="t" l="l"/>
            <a:pathLst>
              <a:path h="683868" w="1354194">
                <a:moveTo>
                  <a:pt x="0" y="0"/>
                </a:moveTo>
                <a:lnTo>
                  <a:pt x="1354194" y="0"/>
                </a:lnTo>
                <a:lnTo>
                  <a:pt x="1354194" y="683868"/>
                </a:lnTo>
                <a:lnTo>
                  <a:pt x="0" y="683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526708" y="4332723"/>
            <a:ext cx="1285272" cy="1248586"/>
          </a:xfrm>
          <a:custGeom>
            <a:avLst/>
            <a:gdLst/>
            <a:ahLst/>
            <a:cxnLst/>
            <a:rect r="r" b="b" t="t" l="l"/>
            <a:pathLst>
              <a:path h="1248586" w="1285272">
                <a:moveTo>
                  <a:pt x="0" y="0"/>
                </a:moveTo>
                <a:lnTo>
                  <a:pt x="1285272" y="0"/>
                </a:lnTo>
                <a:lnTo>
                  <a:pt x="1285272" y="1248587"/>
                </a:lnTo>
                <a:lnTo>
                  <a:pt x="0" y="1248587"/>
                </a:lnTo>
                <a:lnTo>
                  <a:pt x="0" y="0"/>
                </a:lnTo>
                <a:close/>
              </a:path>
            </a:pathLst>
          </a:custGeom>
          <a:blipFill>
            <a:blip r:embed="rId10"/>
            <a:stretch>
              <a:fillRect l="0" t="-14437" r="0" b="-14437"/>
            </a:stretch>
          </a:blipFill>
        </p:spPr>
      </p:sp>
      <p:sp>
        <p:nvSpPr>
          <p:cNvPr name="Freeform 16" id="16"/>
          <p:cNvSpPr/>
          <p:nvPr/>
        </p:nvSpPr>
        <p:spPr>
          <a:xfrm flipH="false" flipV="false" rot="0">
            <a:off x="2457003" y="6376147"/>
            <a:ext cx="1552572" cy="756879"/>
          </a:xfrm>
          <a:custGeom>
            <a:avLst/>
            <a:gdLst/>
            <a:ahLst/>
            <a:cxnLst/>
            <a:rect r="r" b="b" t="t" l="l"/>
            <a:pathLst>
              <a:path h="756879" w="1552572">
                <a:moveTo>
                  <a:pt x="0" y="0"/>
                </a:moveTo>
                <a:lnTo>
                  <a:pt x="1552572" y="0"/>
                </a:lnTo>
                <a:lnTo>
                  <a:pt x="1552572" y="756879"/>
                </a:lnTo>
                <a:lnTo>
                  <a:pt x="0" y="756879"/>
                </a:lnTo>
                <a:lnTo>
                  <a:pt x="0" y="0"/>
                </a:lnTo>
                <a:close/>
              </a:path>
            </a:pathLst>
          </a:custGeom>
          <a:blipFill>
            <a:blip r:embed="rId11"/>
            <a:stretch>
              <a:fillRect l="0" t="0" r="0" b="0"/>
            </a:stretch>
          </a:blipFill>
        </p:spPr>
      </p:sp>
      <p:sp>
        <p:nvSpPr>
          <p:cNvPr name="Freeform 17" id="17"/>
          <p:cNvSpPr/>
          <p:nvPr/>
        </p:nvSpPr>
        <p:spPr>
          <a:xfrm flipH="false" flipV="false" rot="0">
            <a:off x="5385454" y="7973979"/>
            <a:ext cx="1000039" cy="1036310"/>
          </a:xfrm>
          <a:custGeom>
            <a:avLst/>
            <a:gdLst/>
            <a:ahLst/>
            <a:cxnLst/>
            <a:rect r="r" b="b" t="t" l="l"/>
            <a:pathLst>
              <a:path h="1036310" w="1000039">
                <a:moveTo>
                  <a:pt x="0" y="0"/>
                </a:moveTo>
                <a:lnTo>
                  <a:pt x="1000039" y="0"/>
                </a:lnTo>
                <a:lnTo>
                  <a:pt x="1000039" y="1036311"/>
                </a:lnTo>
                <a:lnTo>
                  <a:pt x="0" y="10363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10017661" y="3590398"/>
            <a:ext cx="7270812" cy="1202234"/>
          </a:xfrm>
          <a:prstGeom prst="rect">
            <a:avLst/>
          </a:prstGeom>
        </p:spPr>
        <p:txBody>
          <a:bodyPr anchor="t" rtlCol="false" tIns="0" lIns="0" bIns="0" rIns="0">
            <a:spAutoFit/>
          </a:bodyPr>
          <a:lstStyle/>
          <a:p>
            <a:pPr algn="ctr">
              <a:lnSpc>
                <a:spcPts val="9860"/>
              </a:lnSpc>
            </a:pPr>
            <a:r>
              <a:rPr lang="en-US" sz="7042">
                <a:solidFill>
                  <a:srgbClr val="000000"/>
                </a:solidFill>
                <a:latin typeface="Alegreya Bold"/>
                <a:ea typeface="Alegreya Bold"/>
                <a:cs typeface="Alegreya Bold"/>
                <a:sym typeface="Alegreya Bold"/>
              </a:rPr>
              <a:t>NGUYÊN NHÂN</a:t>
            </a:r>
          </a:p>
        </p:txBody>
      </p:sp>
      <p:sp>
        <p:nvSpPr>
          <p:cNvPr name="TextBox 19" id="19"/>
          <p:cNvSpPr txBox="true"/>
          <p:nvPr/>
        </p:nvSpPr>
        <p:spPr>
          <a:xfrm rot="0">
            <a:off x="10017661" y="4861220"/>
            <a:ext cx="7270812" cy="4558029"/>
          </a:xfrm>
          <a:prstGeom prst="rect">
            <a:avLst/>
          </a:prstGeom>
        </p:spPr>
        <p:txBody>
          <a:bodyPr anchor="t" rtlCol="false" tIns="0" lIns="0" bIns="0" rIns="0">
            <a:spAutoFit/>
          </a:bodyPr>
          <a:lstStyle/>
          <a:p>
            <a:pPr algn="ctr">
              <a:lnSpc>
                <a:spcPts val="6020"/>
              </a:lnSpc>
            </a:pPr>
            <a:r>
              <a:rPr lang="en-US" sz="4300">
                <a:solidFill>
                  <a:srgbClr val="000000"/>
                </a:solidFill>
                <a:latin typeface="Archivo Narrow"/>
                <a:ea typeface="Archivo Narrow"/>
                <a:cs typeface="Archivo Narrow"/>
                <a:sym typeface="Archivo Narrow"/>
              </a:rPr>
              <a:t>Ngoài ra các yếu tố như chất khí Ozone , phóng xạ trong tự nhiên, các quá trình phân hủy của thực vật động vật,… Cũng là những nguyên nhân gây ô nhiễm môi trường không khí</a:t>
            </a:r>
          </a:p>
        </p:txBody>
      </p:sp>
      <p:sp>
        <p:nvSpPr>
          <p:cNvPr name="TextBox 20" id="20"/>
          <p:cNvSpPr txBox="true"/>
          <p:nvPr/>
        </p:nvSpPr>
        <p:spPr>
          <a:xfrm rot="0">
            <a:off x="2043383" y="2380295"/>
            <a:ext cx="2114484" cy="481330"/>
          </a:xfrm>
          <a:prstGeom prst="rect">
            <a:avLst/>
          </a:prstGeom>
        </p:spPr>
        <p:txBody>
          <a:bodyPr anchor="t" rtlCol="false" tIns="0" lIns="0" bIns="0" rIns="0">
            <a:spAutoFit/>
          </a:bodyPr>
          <a:lstStyle/>
          <a:p>
            <a:pPr algn="l">
              <a:lnSpc>
                <a:spcPts val="3919"/>
              </a:lnSpc>
              <a:spcBef>
                <a:spcPct val="0"/>
              </a:spcBef>
            </a:pPr>
            <a:r>
              <a:rPr lang="en-US" sz="2799">
                <a:solidFill>
                  <a:srgbClr val="FFFFFF"/>
                </a:solidFill>
                <a:latin typeface="Alegreya Bold"/>
                <a:ea typeface="Alegreya Bold"/>
                <a:cs typeface="Alegreya Bold"/>
                <a:sym typeface="Alegreya Bold"/>
              </a:rPr>
              <a:t>Từ gió bụi</a:t>
            </a:r>
          </a:p>
        </p:txBody>
      </p:sp>
      <p:sp>
        <p:nvSpPr>
          <p:cNvPr name="TextBox 21" id="21"/>
          <p:cNvSpPr txBox="true"/>
          <p:nvPr/>
        </p:nvSpPr>
        <p:spPr>
          <a:xfrm rot="0">
            <a:off x="5526708" y="3338124"/>
            <a:ext cx="2036726" cy="790448"/>
          </a:xfrm>
          <a:prstGeom prst="rect">
            <a:avLst/>
          </a:prstGeom>
        </p:spPr>
        <p:txBody>
          <a:bodyPr anchor="t" rtlCol="false" tIns="0" lIns="0" bIns="0" rIns="0">
            <a:spAutoFit/>
          </a:bodyPr>
          <a:lstStyle/>
          <a:p>
            <a:pPr algn="l">
              <a:lnSpc>
                <a:spcPts val="3135"/>
              </a:lnSpc>
            </a:pPr>
            <a:r>
              <a:rPr lang="en-US" sz="2799" spc="190">
                <a:solidFill>
                  <a:srgbClr val="FFFFFF"/>
                </a:solidFill>
                <a:latin typeface="Alegreya Bold"/>
                <a:ea typeface="Alegreya Bold"/>
                <a:cs typeface="Alegreya Bold"/>
                <a:sym typeface="Alegreya Bold"/>
              </a:rPr>
              <a:t>Hoạt động núi lửa</a:t>
            </a:r>
          </a:p>
        </p:txBody>
      </p:sp>
      <p:sp>
        <p:nvSpPr>
          <p:cNvPr name="TextBox 22" id="22"/>
          <p:cNvSpPr txBox="true"/>
          <p:nvPr/>
        </p:nvSpPr>
        <p:spPr>
          <a:xfrm rot="0">
            <a:off x="2043383" y="5647985"/>
            <a:ext cx="2114484" cy="355600"/>
          </a:xfrm>
          <a:prstGeom prst="rect">
            <a:avLst/>
          </a:prstGeom>
        </p:spPr>
        <p:txBody>
          <a:bodyPr anchor="t" rtlCol="false" tIns="0" lIns="0" bIns="0" rIns="0">
            <a:spAutoFit/>
          </a:bodyPr>
          <a:lstStyle/>
          <a:p>
            <a:pPr algn="l">
              <a:lnSpc>
                <a:spcPts val="2659"/>
              </a:lnSpc>
            </a:pPr>
            <a:r>
              <a:rPr lang="en-US" sz="2799" spc="190">
                <a:solidFill>
                  <a:srgbClr val="FFFFFF"/>
                </a:solidFill>
                <a:latin typeface="Alegreya Bold"/>
                <a:ea typeface="Alegreya Bold"/>
                <a:cs typeface="Alegreya Bold"/>
                <a:sym typeface="Alegreya Bold"/>
              </a:rPr>
              <a:t>Cháy rừng</a:t>
            </a:r>
          </a:p>
        </p:txBody>
      </p:sp>
      <p:sp>
        <p:nvSpPr>
          <p:cNvPr name="TextBox 23" id="23"/>
          <p:cNvSpPr txBox="true"/>
          <p:nvPr/>
        </p:nvSpPr>
        <p:spPr>
          <a:xfrm rot="0">
            <a:off x="5157181" y="7199701"/>
            <a:ext cx="2114484" cy="688975"/>
          </a:xfrm>
          <a:prstGeom prst="rect">
            <a:avLst/>
          </a:prstGeom>
        </p:spPr>
        <p:txBody>
          <a:bodyPr anchor="t" rtlCol="false" tIns="0" lIns="0" bIns="0" rIns="0">
            <a:spAutoFit/>
          </a:bodyPr>
          <a:lstStyle/>
          <a:p>
            <a:pPr algn="l">
              <a:lnSpc>
                <a:spcPts val="2659"/>
              </a:lnSpc>
            </a:pPr>
            <a:r>
              <a:rPr lang="en-US" sz="2799" spc="190">
                <a:solidFill>
                  <a:srgbClr val="FFFFFF"/>
                </a:solidFill>
                <a:latin typeface="Alegreya Bold"/>
                <a:ea typeface="Alegreya Bold"/>
                <a:cs typeface="Alegreya Bold"/>
                <a:sym typeface="Alegreya Bold"/>
              </a:rPr>
              <a:t>Thời điểm giao mùa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315273" y="1028700"/>
            <a:ext cx="10631191" cy="9254206"/>
            <a:chOff x="0" y="0"/>
            <a:chExt cx="2799984" cy="2437322"/>
          </a:xfrm>
        </p:grpSpPr>
        <p:sp>
          <p:nvSpPr>
            <p:cNvPr name="Freeform 3" id="3"/>
            <p:cNvSpPr/>
            <p:nvPr/>
          </p:nvSpPr>
          <p:spPr>
            <a:xfrm flipH="false" flipV="false" rot="0">
              <a:off x="0" y="0"/>
              <a:ext cx="2799985" cy="2437322"/>
            </a:xfrm>
            <a:custGeom>
              <a:avLst/>
              <a:gdLst/>
              <a:ahLst/>
              <a:cxnLst/>
              <a:rect r="r" b="b" t="t" l="l"/>
              <a:pathLst>
                <a:path h="2437322" w="2799985">
                  <a:moveTo>
                    <a:pt x="0" y="0"/>
                  </a:moveTo>
                  <a:lnTo>
                    <a:pt x="2799985" y="0"/>
                  </a:lnTo>
                  <a:lnTo>
                    <a:pt x="2799985" y="2437322"/>
                  </a:lnTo>
                  <a:lnTo>
                    <a:pt x="0" y="2437322"/>
                  </a:lnTo>
                  <a:close/>
                </a:path>
              </a:pathLst>
            </a:custGeom>
            <a:solidFill>
              <a:srgbClr val="1A9410"/>
            </a:solidFill>
          </p:spPr>
        </p:sp>
        <p:sp>
          <p:nvSpPr>
            <p:cNvPr name="TextBox 4" id="4"/>
            <p:cNvSpPr txBox="true"/>
            <p:nvPr/>
          </p:nvSpPr>
          <p:spPr>
            <a:xfrm>
              <a:off x="0" y="-38100"/>
              <a:ext cx="2799984" cy="247542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575609" y="1340156"/>
            <a:ext cx="9429548" cy="8631295"/>
            <a:chOff x="0" y="0"/>
            <a:chExt cx="2483502" cy="2273263"/>
          </a:xfrm>
        </p:grpSpPr>
        <p:sp>
          <p:nvSpPr>
            <p:cNvPr name="Freeform 6" id="6"/>
            <p:cNvSpPr/>
            <p:nvPr/>
          </p:nvSpPr>
          <p:spPr>
            <a:xfrm flipH="false" flipV="false" rot="0">
              <a:off x="0" y="0"/>
              <a:ext cx="2483502" cy="2273263"/>
            </a:xfrm>
            <a:custGeom>
              <a:avLst/>
              <a:gdLst/>
              <a:ahLst/>
              <a:cxnLst/>
              <a:rect r="r" b="b" t="t" l="l"/>
              <a:pathLst>
                <a:path h="2273263" w="2483502">
                  <a:moveTo>
                    <a:pt x="0" y="0"/>
                  </a:moveTo>
                  <a:lnTo>
                    <a:pt x="2483502" y="0"/>
                  </a:lnTo>
                  <a:lnTo>
                    <a:pt x="2483502" y="2273263"/>
                  </a:lnTo>
                  <a:lnTo>
                    <a:pt x="0" y="2273263"/>
                  </a:lnTo>
                  <a:close/>
                </a:path>
              </a:pathLst>
            </a:custGeom>
            <a:solidFill>
              <a:srgbClr val="61E817"/>
            </a:solidFill>
          </p:spPr>
        </p:sp>
        <p:sp>
          <p:nvSpPr>
            <p:cNvPr name="TextBox 7" id="7"/>
            <p:cNvSpPr txBox="true"/>
            <p:nvPr/>
          </p:nvSpPr>
          <p:spPr>
            <a:xfrm>
              <a:off x="0" y="-38100"/>
              <a:ext cx="2483502" cy="231136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9988488" y="2640125"/>
            <a:ext cx="6916773" cy="2234015"/>
          </a:xfrm>
          <a:prstGeom prst="rect">
            <a:avLst/>
          </a:prstGeom>
        </p:spPr>
        <p:txBody>
          <a:bodyPr anchor="t" rtlCol="false" tIns="0" lIns="0" bIns="0" rIns="0">
            <a:spAutoFit/>
          </a:bodyPr>
          <a:lstStyle/>
          <a:p>
            <a:pPr algn="ctr">
              <a:lnSpc>
                <a:spcPts val="8915"/>
              </a:lnSpc>
            </a:pPr>
            <a:r>
              <a:rPr lang="en-US" sz="6367">
                <a:solidFill>
                  <a:srgbClr val="000000"/>
                </a:solidFill>
                <a:latin typeface="Alegreya Bold"/>
                <a:ea typeface="Alegreya Bold"/>
                <a:cs typeface="Alegreya Bold"/>
                <a:sym typeface="Alegreya Bold"/>
              </a:rPr>
              <a:t>DO HOẠT ĐỘNG CỦA CON NGƯỜI</a:t>
            </a:r>
          </a:p>
        </p:txBody>
      </p:sp>
      <p:sp>
        <p:nvSpPr>
          <p:cNvPr name="TextBox 9" id="9"/>
          <p:cNvSpPr txBox="true"/>
          <p:nvPr/>
        </p:nvSpPr>
        <p:spPr>
          <a:xfrm rot="0">
            <a:off x="9988571" y="4932286"/>
            <a:ext cx="7284594" cy="4007393"/>
          </a:xfrm>
          <a:prstGeom prst="rect">
            <a:avLst/>
          </a:prstGeom>
        </p:spPr>
        <p:txBody>
          <a:bodyPr anchor="t" rtlCol="false" tIns="0" lIns="0" bIns="0" rIns="0">
            <a:spAutoFit/>
          </a:bodyPr>
          <a:lstStyle/>
          <a:p>
            <a:pPr algn="ctr">
              <a:lnSpc>
                <a:spcPts val="3962"/>
              </a:lnSpc>
            </a:pPr>
            <a:r>
              <a:rPr lang="en-US" sz="2830">
                <a:solidFill>
                  <a:srgbClr val="000000"/>
                </a:solidFill>
                <a:latin typeface="Archivo Narrow"/>
                <a:ea typeface="Archivo Narrow"/>
                <a:cs typeface="Archivo Narrow"/>
                <a:sym typeface="Archivo Narrow"/>
              </a:rPr>
              <a:t>Các hoạt động của con người trong những thận niên gần đây gây hậu qua nghiệm trong cho môi trường cả môi trường nước và đặc biệt là gây ô nhiễm môi trường không khí khá nghiệm trọng. Chính vì thế trên thế giới gần đây đưa ra nhiều đạo luật và phát triển nhiều nguồn nguyên liệu thân thiện với môi trường hơn.</a:t>
            </a:r>
          </a:p>
          <a:p>
            <a:pPr algn="ctr">
              <a:lnSpc>
                <a:spcPts val="3962"/>
              </a:lnSpc>
            </a:pPr>
          </a:p>
        </p:txBody>
      </p:sp>
      <p:sp>
        <p:nvSpPr>
          <p:cNvPr name="Freeform 10" id="10"/>
          <p:cNvSpPr/>
          <p:nvPr/>
        </p:nvSpPr>
        <p:spPr>
          <a:xfrm flipH="false" flipV="false" rot="0">
            <a:off x="200243" y="6808413"/>
            <a:ext cx="7900639" cy="4592246"/>
          </a:xfrm>
          <a:custGeom>
            <a:avLst/>
            <a:gdLst/>
            <a:ahLst/>
            <a:cxnLst/>
            <a:rect r="r" b="b" t="t" l="l"/>
            <a:pathLst>
              <a:path h="4592246" w="7900639">
                <a:moveTo>
                  <a:pt x="0" y="0"/>
                </a:moveTo>
                <a:lnTo>
                  <a:pt x="7900639" y="0"/>
                </a:lnTo>
                <a:lnTo>
                  <a:pt x="7900639" y="4592246"/>
                </a:lnTo>
                <a:lnTo>
                  <a:pt x="0" y="4592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05786" y="3546268"/>
            <a:ext cx="7437490" cy="4890150"/>
          </a:xfrm>
          <a:custGeom>
            <a:avLst/>
            <a:gdLst/>
            <a:ahLst/>
            <a:cxnLst/>
            <a:rect r="r" b="b" t="t" l="l"/>
            <a:pathLst>
              <a:path h="4890150" w="7437490">
                <a:moveTo>
                  <a:pt x="0" y="0"/>
                </a:moveTo>
                <a:lnTo>
                  <a:pt x="7437490" y="0"/>
                </a:lnTo>
                <a:lnTo>
                  <a:pt x="7437490" y="4890149"/>
                </a:lnTo>
                <a:lnTo>
                  <a:pt x="0" y="4890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3269" y="3929614"/>
            <a:ext cx="24874538" cy="1101566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93269" y="4739239"/>
            <a:ext cx="24874538" cy="11015662"/>
            <a:chOff x="0" y="0"/>
            <a:chExt cx="1835389" cy="812800"/>
          </a:xfrm>
        </p:grpSpPr>
        <p:sp>
          <p:nvSpPr>
            <p:cNvPr name="Freeform 6" id="6"/>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7" id="7"/>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630279">
            <a:off x="135376" y="932189"/>
            <a:ext cx="6287778" cy="4370006"/>
          </a:xfrm>
          <a:custGeom>
            <a:avLst/>
            <a:gdLst/>
            <a:ahLst/>
            <a:cxnLst/>
            <a:rect r="r" b="b" t="t" l="l"/>
            <a:pathLst>
              <a:path h="4370006" w="6287778">
                <a:moveTo>
                  <a:pt x="0" y="0"/>
                </a:moveTo>
                <a:lnTo>
                  <a:pt x="6287778" y="0"/>
                </a:lnTo>
                <a:lnTo>
                  <a:pt x="6287778" y="4370005"/>
                </a:lnTo>
                <a:lnTo>
                  <a:pt x="0" y="4370005"/>
                </a:lnTo>
                <a:lnTo>
                  <a:pt x="0" y="0"/>
                </a:lnTo>
                <a:close/>
              </a:path>
            </a:pathLst>
          </a:custGeom>
          <a:blipFill>
            <a:blip r:embed="rId2"/>
            <a:stretch>
              <a:fillRect l="0" t="0" r="0" b="0"/>
            </a:stretch>
          </a:blipFill>
        </p:spPr>
      </p:sp>
      <p:sp>
        <p:nvSpPr>
          <p:cNvPr name="Freeform 9" id="9"/>
          <p:cNvSpPr/>
          <p:nvPr/>
        </p:nvSpPr>
        <p:spPr>
          <a:xfrm flipH="false" flipV="false" rot="556159">
            <a:off x="12578581" y="1212763"/>
            <a:ext cx="4984890" cy="4114800"/>
          </a:xfrm>
          <a:custGeom>
            <a:avLst/>
            <a:gdLst/>
            <a:ahLst/>
            <a:cxnLst/>
            <a:rect r="r" b="b" t="t" l="l"/>
            <a:pathLst>
              <a:path h="4114800" w="4984890">
                <a:moveTo>
                  <a:pt x="0" y="0"/>
                </a:moveTo>
                <a:lnTo>
                  <a:pt x="4984890" y="0"/>
                </a:lnTo>
                <a:lnTo>
                  <a:pt x="49848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030648" y="1006885"/>
            <a:ext cx="3562701" cy="3732354"/>
          </a:xfrm>
          <a:custGeom>
            <a:avLst/>
            <a:gdLst/>
            <a:ahLst/>
            <a:cxnLst/>
            <a:rect r="r" b="b" t="t" l="l"/>
            <a:pathLst>
              <a:path h="3732354" w="3562701">
                <a:moveTo>
                  <a:pt x="0" y="0"/>
                </a:moveTo>
                <a:lnTo>
                  <a:pt x="3562701" y="0"/>
                </a:lnTo>
                <a:lnTo>
                  <a:pt x="3562701" y="3732354"/>
                </a:lnTo>
                <a:lnTo>
                  <a:pt x="0" y="37323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702157" y="4983255"/>
            <a:ext cx="8883686" cy="1361629"/>
          </a:xfrm>
          <a:prstGeom prst="rect">
            <a:avLst/>
          </a:prstGeom>
        </p:spPr>
        <p:txBody>
          <a:bodyPr anchor="t" rtlCol="false" tIns="0" lIns="0" bIns="0" rIns="0">
            <a:spAutoFit/>
          </a:bodyPr>
          <a:lstStyle/>
          <a:p>
            <a:pPr algn="ctr">
              <a:lnSpc>
                <a:spcPts val="5471"/>
              </a:lnSpc>
            </a:pPr>
            <a:r>
              <a:rPr lang="en-US" sz="3907">
                <a:solidFill>
                  <a:srgbClr val="000000"/>
                </a:solidFill>
                <a:latin typeface="Alegreya Bold"/>
                <a:ea typeface="Alegreya Bold"/>
                <a:cs typeface="Alegreya Bold"/>
                <a:sym typeface="Alegreya Bold"/>
              </a:rPr>
              <a:t>NGUYÊN NHÂN DO NGÀNH CÔNG NGHIỆP VÀ NÔNG NGHIỆP</a:t>
            </a:r>
          </a:p>
        </p:txBody>
      </p:sp>
      <p:sp>
        <p:nvSpPr>
          <p:cNvPr name="TextBox 12" id="12"/>
          <p:cNvSpPr txBox="true"/>
          <p:nvPr/>
        </p:nvSpPr>
        <p:spPr>
          <a:xfrm rot="0">
            <a:off x="1522242" y="6611584"/>
            <a:ext cx="15243516" cy="2164686"/>
          </a:xfrm>
          <a:prstGeom prst="rect">
            <a:avLst/>
          </a:prstGeom>
        </p:spPr>
        <p:txBody>
          <a:bodyPr anchor="t" rtlCol="false" tIns="0" lIns="0" bIns="0" rIns="0">
            <a:spAutoFit/>
          </a:bodyPr>
          <a:lstStyle/>
          <a:p>
            <a:pPr algn="ctr">
              <a:lnSpc>
                <a:spcPts val="3428"/>
              </a:lnSpc>
            </a:pPr>
            <a:r>
              <a:rPr lang="en-US" sz="2448">
                <a:solidFill>
                  <a:srgbClr val="000000"/>
                </a:solidFill>
                <a:latin typeface="Archivo Narrow"/>
                <a:ea typeface="Archivo Narrow"/>
                <a:cs typeface="Archivo Narrow"/>
                <a:sym typeface="Archivo Narrow"/>
              </a:rPr>
              <a:t>Hoạt động của các nhà máy tại các khu công nghiệp là nguyên chính gây ra một lượng lớn các khí độc CO2, CO, SO2, NOx. </a:t>
            </a:r>
          </a:p>
          <a:p>
            <a:pPr algn="ctr">
              <a:lnSpc>
                <a:spcPts val="3428"/>
              </a:lnSpc>
            </a:pPr>
          </a:p>
          <a:p>
            <a:pPr algn="ctr">
              <a:lnSpc>
                <a:spcPts val="3428"/>
              </a:lnSpc>
            </a:pPr>
            <a:r>
              <a:rPr lang="en-US" sz="2448">
                <a:solidFill>
                  <a:srgbClr val="000000"/>
                </a:solidFill>
                <a:latin typeface="Archivo Narrow"/>
                <a:ea typeface="Archivo Narrow"/>
                <a:cs typeface="Archivo Narrow"/>
                <a:sym typeface="Archivo Narrow"/>
              </a:rPr>
              <a:t>Ngoài ra, các hoạt động nông nghiệp như đốt vườn, đốt rẫy cũng làm ô nhiễm không khí, mấy năm gần đây chính các cách đốt lá làm cháy rứng từng gây ra những hậu quả cực kỳ nghiêm trọng cả về người và không khí khu vực đó.</a:t>
            </a:r>
          </a:p>
          <a:p>
            <a:pPr algn="ctr">
              <a:lnSpc>
                <a:spcPts val="342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3269" y="3929614"/>
            <a:ext cx="24874538" cy="1101566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93269" y="4739239"/>
            <a:ext cx="24874538" cy="11015662"/>
            <a:chOff x="0" y="0"/>
            <a:chExt cx="1835389" cy="812800"/>
          </a:xfrm>
        </p:grpSpPr>
        <p:sp>
          <p:nvSpPr>
            <p:cNvPr name="Freeform 6" id="6"/>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7" id="7"/>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277179">
            <a:off x="-2418300" y="-827054"/>
            <a:ext cx="4836600" cy="3932943"/>
          </a:xfrm>
          <a:custGeom>
            <a:avLst/>
            <a:gdLst/>
            <a:ahLst/>
            <a:cxnLst/>
            <a:rect r="r" b="b" t="t" l="l"/>
            <a:pathLst>
              <a:path h="3932943" w="4836600">
                <a:moveTo>
                  <a:pt x="0" y="0"/>
                </a:moveTo>
                <a:lnTo>
                  <a:pt x="4836600" y="0"/>
                </a:lnTo>
                <a:lnTo>
                  <a:pt x="4836600" y="3932943"/>
                </a:lnTo>
                <a:lnTo>
                  <a:pt x="0" y="3932943"/>
                </a:lnTo>
                <a:lnTo>
                  <a:pt x="0" y="0"/>
                </a:lnTo>
                <a:close/>
              </a:path>
            </a:pathLst>
          </a:custGeom>
          <a:blipFill>
            <a:blip r:embed="rId2"/>
            <a:stretch>
              <a:fillRect l="0" t="-22772" r="0" b="-22772"/>
            </a:stretch>
          </a:blipFill>
        </p:spPr>
      </p:sp>
      <p:sp>
        <p:nvSpPr>
          <p:cNvPr name="Freeform 9" id="9"/>
          <p:cNvSpPr/>
          <p:nvPr/>
        </p:nvSpPr>
        <p:spPr>
          <a:xfrm flipH="true" flipV="false" rot="277179">
            <a:off x="15869700" y="-684179"/>
            <a:ext cx="4836600" cy="3932943"/>
          </a:xfrm>
          <a:custGeom>
            <a:avLst/>
            <a:gdLst/>
            <a:ahLst/>
            <a:cxnLst/>
            <a:rect r="r" b="b" t="t" l="l"/>
            <a:pathLst>
              <a:path h="3932943" w="4836600">
                <a:moveTo>
                  <a:pt x="4836600" y="0"/>
                </a:moveTo>
                <a:lnTo>
                  <a:pt x="0" y="0"/>
                </a:lnTo>
                <a:lnTo>
                  <a:pt x="0" y="3932943"/>
                </a:lnTo>
                <a:lnTo>
                  <a:pt x="4836600" y="3932943"/>
                </a:lnTo>
                <a:lnTo>
                  <a:pt x="4836600" y="0"/>
                </a:lnTo>
                <a:close/>
              </a:path>
            </a:pathLst>
          </a:custGeom>
          <a:blipFill>
            <a:blip r:embed="rId2"/>
            <a:stretch>
              <a:fillRect l="0" t="-22772" r="0" b="-22772"/>
            </a:stretch>
          </a:blipFill>
        </p:spPr>
      </p:sp>
      <p:sp>
        <p:nvSpPr>
          <p:cNvPr name="Freeform 10" id="10"/>
          <p:cNvSpPr/>
          <p:nvPr/>
        </p:nvSpPr>
        <p:spPr>
          <a:xfrm flipH="false" flipV="false" rot="0">
            <a:off x="5767097" y="-307909"/>
            <a:ext cx="6314387" cy="4980473"/>
          </a:xfrm>
          <a:custGeom>
            <a:avLst/>
            <a:gdLst/>
            <a:ahLst/>
            <a:cxnLst/>
            <a:rect r="r" b="b" t="t" l="l"/>
            <a:pathLst>
              <a:path h="4980473" w="6314387">
                <a:moveTo>
                  <a:pt x="0" y="0"/>
                </a:moveTo>
                <a:lnTo>
                  <a:pt x="6314387" y="0"/>
                </a:lnTo>
                <a:lnTo>
                  <a:pt x="6314387" y="4980473"/>
                </a:lnTo>
                <a:lnTo>
                  <a:pt x="0" y="4980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739305" y="6201593"/>
            <a:ext cx="12369972" cy="3380541"/>
          </a:xfrm>
          <a:prstGeom prst="rect">
            <a:avLst/>
          </a:prstGeom>
        </p:spPr>
        <p:txBody>
          <a:bodyPr anchor="t" rtlCol="false" tIns="0" lIns="0" bIns="0" rIns="0">
            <a:spAutoFit/>
          </a:bodyPr>
          <a:lstStyle/>
          <a:p>
            <a:pPr algn="ctr">
              <a:lnSpc>
                <a:spcPts val="4457"/>
              </a:lnSpc>
            </a:pPr>
            <a:r>
              <a:rPr lang="en-US" sz="3183">
                <a:solidFill>
                  <a:srgbClr val="000000"/>
                </a:solidFill>
                <a:latin typeface="Archivo Narrow"/>
                <a:ea typeface="Archivo Narrow"/>
                <a:cs typeface="Archivo Narrow"/>
                <a:sym typeface="Archivo Narrow"/>
              </a:rPr>
              <a:t>Các phương tiện giao thông hiện nay thường sử dụng nhiên liệu khí đốt như xăng dầu để hoạt động.</a:t>
            </a:r>
          </a:p>
          <a:p>
            <a:pPr algn="ctr">
              <a:lnSpc>
                <a:spcPts val="4457"/>
              </a:lnSpc>
            </a:pPr>
          </a:p>
          <a:p>
            <a:pPr algn="ctr">
              <a:lnSpc>
                <a:spcPts val="4457"/>
              </a:lnSpc>
            </a:pPr>
            <a:r>
              <a:rPr lang="en-US" sz="3183">
                <a:solidFill>
                  <a:srgbClr val="000000"/>
                </a:solidFill>
                <a:latin typeface="Archivo Narrow"/>
                <a:ea typeface="Archivo Narrow"/>
                <a:cs typeface="Archivo Narrow"/>
                <a:sym typeface="Archivo Narrow"/>
              </a:rPr>
              <a:t> Đối với những đất nước khoa học và cơ sở vật chất còn ngheò nàn chưa phát triển thì việc sử dụng các phương tiện giao thông có thể gây ô nhiễm không khí nghiêm trọng, vì công nghệ lỗi thời.</a:t>
            </a:r>
          </a:p>
        </p:txBody>
      </p:sp>
      <p:sp>
        <p:nvSpPr>
          <p:cNvPr name="TextBox 12" id="12"/>
          <p:cNvSpPr txBox="true"/>
          <p:nvPr/>
        </p:nvSpPr>
        <p:spPr>
          <a:xfrm rot="0">
            <a:off x="6390462" y="5010150"/>
            <a:ext cx="5507076" cy="1366557"/>
          </a:xfrm>
          <a:prstGeom prst="rect">
            <a:avLst/>
          </a:prstGeom>
        </p:spPr>
        <p:txBody>
          <a:bodyPr anchor="t" rtlCol="false" tIns="0" lIns="0" bIns="0" rIns="0">
            <a:spAutoFit/>
          </a:bodyPr>
          <a:lstStyle/>
          <a:p>
            <a:pPr algn="ctr">
              <a:lnSpc>
                <a:spcPts val="9860"/>
              </a:lnSpc>
            </a:pPr>
            <a:r>
              <a:rPr lang="en-US" sz="7042">
                <a:solidFill>
                  <a:srgbClr val="000000"/>
                </a:solidFill>
                <a:latin typeface="Alegreya Bold"/>
                <a:ea typeface="Alegreya Bold"/>
                <a:cs typeface="Alegreya Bold"/>
                <a:sym typeface="Alegreya Bold"/>
              </a:rPr>
              <a:t>GIAO THÔNG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3269" y="3929614"/>
            <a:ext cx="24874538" cy="1101566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93269" y="4739239"/>
            <a:ext cx="24874538" cy="11015662"/>
            <a:chOff x="0" y="0"/>
            <a:chExt cx="1835389" cy="812800"/>
          </a:xfrm>
        </p:grpSpPr>
        <p:sp>
          <p:nvSpPr>
            <p:cNvPr name="Freeform 6" id="6"/>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7" id="7"/>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46664" y="506161"/>
            <a:ext cx="7542231" cy="4233077"/>
          </a:xfrm>
          <a:custGeom>
            <a:avLst/>
            <a:gdLst/>
            <a:ahLst/>
            <a:cxnLst/>
            <a:rect r="r" b="b" t="t" l="l"/>
            <a:pathLst>
              <a:path h="4233077" w="7542231">
                <a:moveTo>
                  <a:pt x="0" y="0"/>
                </a:moveTo>
                <a:lnTo>
                  <a:pt x="7542231" y="0"/>
                </a:lnTo>
                <a:lnTo>
                  <a:pt x="7542231" y="4233078"/>
                </a:lnTo>
                <a:lnTo>
                  <a:pt x="0" y="4233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593" y="7317322"/>
            <a:ext cx="1732214" cy="2929748"/>
          </a:xfrm>
          <a:custGeom>
            <a:avLst/>
            <a:gdLst/>
            <a:ahLst/>
            <a:cxnLst/>
            <a:rect r="r" b="b" t="t" l="l"/>
            <a:pathLst>
              <a:path h="2929748" w="1732214">
                <a:moveTo>
                  <a:pt x="0" y="0"/>
                </a:moveTo>
                <a:lnTo>
                  <a:pt x="1732214" y="0"/>
                </a:lnTo>
                <a:lnTo>
                  <a:pt x="1732214" y="2929748"/>
                </a:lnTo>
                <a:lnTo>
                  <a:pt x="0" y="2929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41142" y="7317322"/>
            <a:ext cx="1744686" cy="2969678"/>
          </a:xfrm>
          <a:custGeom>
            <a:avLst/>
            <a:gdLst/>
            <a:ahLst/>
            <a:cxnLst/>
            <a:rect r="r" b="b" t="t" l="l"/>
            <a:pathLst>
              <a:path h="2969678" w="1744686">
                <a:moveTo>
                  <a:pt x="0" y="0"/>
                </a:moveTo>
                <a:lnTo>
                  <a:pt x="1744686" y="0"/>
                </a:lnTo>
                <a:lnTo>
                  <a:pt x="1744686" y="2969678"/>
                </a:lnTo>
                <a:lnTo>
                  <a:pt x="0" y="2969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933971" y="5010150"/>
            <a:ext cx="9567618" cy="1686451"/>
          </a:xfrm>
          <a:prstGeom prst="rect">
            <a:avLst/>
          </a:prstGeom>
        </p:spPr>
        <p:txBody>
          <a:bodyPr anchor="t" rtlCol="false" tIns="0" lIns="0" bIns="0" rIns="0">
            <a:spAutoFit/>
          </a:bodyPr>
          <a:lstStyle/>
          <a:p>
            <a:pPr algn="ctr">
              <a:lnSpc>
                <a:spcPts val="9860"/>
              </a:lnSpc>
            </a:pPr>
            <a:r>
              <a:rPr lang="en-US" sz="7042">
                <a:solidFill>
                  <a:srgbClr val="000000"/>
                </a:solidFill>
                <a:latin typeface="Alegreya Bold"/>
                <a:ea typeface="Alegreya Bold"/>
                <a:cs typeface="Alegreya Bold"/>
                <a:sym typeface="Alegreya Bold"/>
              </a:rPr>
              <a:t>SINH HOẠT CỦA NGƯỜI</a:t>
            </a:r>
          </a:p>
        </p:txBody>
      </p:sp>
      <p:sp>
        <p:nvSpPr>
          <p:cNvPr name="TextBox 12" id="12"/>
          <p:cNvSpPr txBox="true"/>
          <p:nvPr/>
        </p:nvSpPr>
        <p:spPr>
          <a:xfrm rot="0">
            <a:off x="2869745" y="6629926"/>
            <a:ext cx="12548509" cy="2825237"/>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Việc rác thải tại các thành phô lớn cũng là một vấn đề khá nghiêm trọng, đặc biệt khu vực Hà Nội.</a:t>
            </a:r>
          </a:p>
          <a:p>
            <a:pPr algn="ctr">
              <a:lnSpc>
                <a:spcPts val="3721"/>
              </a:lnSpc>
            </a:pPr>
          </a:p>
          <a:p>
            <a:pPr algn="ctr">
              <a:lnSpc>
                <a:spcPts val="3721"/>
              </a:lnSpc>
            </a:pPr>
          </a:p>
          <a:p>
            <a:pPr algn="ctr">
              <a:lnSpc>
                <a:spcPts val="3721"/>
              </a:lnSpc>
            </a:pPr>
            <a:r>
              <a:rPr lang="en-US" sz="2657">
                <a:solidFill>
                  <a:srgbClr val="000000"/>
                </a:solidFill>
                <a:latin typeface="Archivo Narrow"/>
                <a:ea typeface="Archivo Narrow"/>
                <a:cs typeface="Archivo Narrow"/>
                <a:sym typeface="Archivo Narrow"/>
              </a:rPr>
              <a:t>Rác thải sinh hoạt đã và đang gây ra những tác động trực tiếp tới môi trường sống của con người. Ngoài ra, nước ao hồ lâu ngày không được xử lý cũng gây ô nhiễm không khí vì bị bốc mùi, ô nhiễm,..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3269" y="3929614"/>
            <a:ext cx="24874538" cy="1101566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93269" y="4739239"/>
            <a:ext cx="24874538" cy="11015662"/>
            <a:chOff x="0" y="0"/>
            <a:chExt cx="1835389" cy="812800"/>
          </a:xfrm>
        </p:grpSpPr>
        <p:sp>
          <p:nvSpPr>
            <p:cNvPr name="Freeform 6" id="6"/>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7" id="7"/>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946664" y="506161"/>
            <a:ext cx="7542231" cy="4233077"/>
          </a:xfrm>
          <a:custGeom>
            <a:avLst/>
            <a:gdLst/>
            <a:ahLst/>
            <a:cxnLst/>
            <a:rect r="r" b="b" t="t" l="l"/>
            <a:pathLst>
              <a:path h="4233077" w="7542231">
                <a:moveTo>
                  <a:pt x="0" y="0"/>
                </a:moveTo>
                <a:lnTo>
                  <a:pt x="7542231" y="0"/>
                </a:lnTo>
                <a:lnTo>
                  <a:pt x="7542231" y="4233078"/>
                </a:lnTo>
                <a:lnTo>
                  <a:pt x="0" y="4233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593" y="7317322"/>
            <a:ext cx="1732214" cy="2929748"/>
          </a:xfrm>
          <a:custGeom>
            <a:avLst/>
            <a:gdLst/>
            <a:ahLst/>
            <a:cxnLst/>
            <a:rect r="r" b="b" t="t" l="l"/>
            <a:pathLst>
              <a:path h="2929748" w="1732214">
                <a:moveTo>
                  <a:pt x="0" y="0"/>
                </a:moveTo>
                <a:lnTo>
                  <a:pt x="1732214" y="0"/>
                </a:lnTo>
                <a:lnTo>
                  <a:pt x="1732214" y="2929748"/>
                </a:lnTo>
                <a:lnTo>
                  <a:pt x="0" y="2929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41142" y="7317322"/>
            <a:ext cx="1744686" cy="2969678"/>
          </a:xfrm>
          <a:custGeom>
            <a:avLst/>
            <a:gdLst/>
            <a:ahLst/>
            <a:cxnLst/>
            <a:rect r="r" b="b" t="t" l="l"/>
            <a:pathLst>
              <a:path h="2969678" w="1744686">
                <a:moveTo>
                  <a:pt x="0" y="0"/>
                </a:moveTo>
                <a:lnTo>
                  <a:pt x="1744686" y="0"/>
                </a:lnTo>
                <a:lnTo>
                  <a:pt x="1744686" y="2969678"/>
                </a:lnTo>
                <a:lnTo>
                  <a:pt x="0" y="2969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441451" y="4663586"/>
            <a:ext cx="13405097" cy="2148415"/>
          </a:xfrm>
          <a:prstGeom prst="rect">
            <a:avLst/>
          </a:prstGeom>
        </p:spPr>
        <p:txBody>
          <a:bodyPr anchor="t" rtlCol="false" tIns="0" lIns="0" bIns="0" rIns="0">
            <a:spAutoFit/>
          </a:bodyPr>
          <a:lstStyle/>
          <a:p>
            <a:pPr algn="ctr">
              <a:lnSpc>
                <a:spcPts val="9117"/>
              </a:lnSpc>
            </a:pPr>
            <a:r>
              <a:rPr lang="en-US" sz="6512">
                <a:solidFill>
                  <a:srgbClr val="000000"/>
                </a:solidFill>
                <a:latin typeface="Alegreya Bold"/>
                <a:ea typeface="Alegreya Bold"/>
                <a:cs typeface="Alegreya Bold"/>
                <a:sym typeface="Alegreya Bold"/>
              </a:rPr>
              <a:t>HẬU QUẢ CỦA Ô NHIỄM KHÔNG KHÍ</a:t>
            </a:r>
          </a:p>
        </p:txBody>
      </p:sp>
      <p:sp>
        <p:nvSpPr>
          <p:cNvPr name="TextBox 12" id="12"/>
          <p:cNvSpPr txBox="true"/>
          <p:nvPr/>
        </p:nvSpPr>
        <p:spPr>
          <a:xfrm rot="0">
            <a:off x="2776148" y="7355422"/>
            <a:ext cx="12119882" cy="470175"/>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 Gây ra các bệnh về hô hấp, tim mạch, ung thư phổi</a:t>
            </a:r>
          </a:p>
        </p:txBody>
      </p:sp>
      <p:sp>
        <p:nvSpPr>
          <p:cNvPr name="TextBox 13" id="13"/>
          <p:cNvSpPr txBox="true"/>
          <p:nvPr/>
        </p:nvSpPr>
        <p:spPr>
          <a:xfrm rot="0">
            <a:off x="2776148" y="6341825"/>
            <a:ext cx="12119882" cy="470175"/>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 Gây cay đỏ mắt</a:t>
            </a:r>
          </a:p>
        </p:txBody>
      </p:sp>
      <p:sp>
        <p:nvSpPr>
          <p:cNvPr name="TextBox 14" id="14"/>
          <p:cNvSpPr txBox="true"/>
          <p:nvPr/>
        </p:nvSpPr>
        <p:spPr>
          <a:xfrm rot="0">
            <a:off x="2776148" y="6847146"/>
            <a:ext cx="12119882" cy="470175"/>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 Khô da mẩn ngứa</a:t>
            </a:r>
          </a:p>
        </p:txBody>
      </p:sp>
      <p:sp>
        <p:nvSpPr>
          <p:cNvPr name="TextBox 15" id="15"/>
          <p:cNvSpPr txBox="true"/>
          <p:nvPr/>
        </p:nvSpPr>
        <p:spPr>
          <a:xfrm rot="0">
            <a:off x="2908033" y="7806547"/>
            <a:ext cx="12119882" cy="470175"/>
          </a:xfrm>
          <a:prstGeom prst="rect">
            <a:avLst/>
          </a:prstGeom>
        </p:spPr>
        <p:txBody>
          <a:bodyPr anchor="t" rtlCol="false" tIns="0" lIns="0" bIns="0" rIns="0">
            <a:spAutoFit/>
          </a:bodyPr>
          <a:lstStyle/>
          <a:p>
            <a:pPr algn="ctr">
              <a:lnSpc>
                <a:spcPts val="3721"/>
              </a:lnSpc>
            </a:pPr>
            <a:r>
              <a:rPr lang="en-US" sz="2657">
                <a:solidFill>
                  <a:srgbClr val="000000"/>
                </a:solidFill>
                <a:latin typeface="Archivo Narrow"/>
                <a:ea typeface="Archivo Narrow"/>
                <a:cs typeface="Archivo Narrow"/>
                <a:sym typeface="Archivo Narrow"/>
              </a:rPr>
              <a:t>- Gây ra hiện tượng mưa axit, suy giảm tầng ozone, biến đổi khí hậu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293269" y="3929614"/>
            <a:ext cx="24874538" cy="11015662"/>
            <a:chOff x="0" y="0"/>
            <a:chExt cx="1835389" cy="812800"/>
          </a:xfrm>
        </p:grpSpPr>
        <p:sp>
          <p:nvSpPr>
            <p:cNvPr name="Freeform 3" id="3"/>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1A9410"/>
            </a:solidFill>
          </p:spPr>
        </p:sp>
        <p:sp>
          <p:nvSpPr>
            <p:cNvPr name="TextBox 4" id="4"/>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93269" y="4739239"/>
            <a:ext cx="24874538" cy="11015662"/>
            <a:chOff x="0" y="0"/>
            <a:chExt cx="1835389" cy="812800"/>
          </a:xfrm>
        </p:grpSpPr>
        <p:sp>
          <p:nvSpPr>
            <p:cNvPr name="Freeform 6" id="6"/>
            <p:cNvSpPr/>
            <p:nvPr/>
          </p:nvSpPr>
          <p:spPr>
            <a:xfrm flipH="false" flipV="false" rot="0">
              <a:off x="0" y="0"/>
              <a:ext cx="1835389" cy="812800"/>
            </a:xfrm>
            <a:custGeom>
              <a:avLst/>
              <a:gdLst/>
              <a:ahLst/>
              <a:cxnLst/>
              <a:rect r="r" b="b" t="t" l="l"/>
              <a:pathLst>
                <a:path h="812800" w="1835389">
                  <a:moveTo>
                    <a:pt x="917694" y="0"/>
                  </a:moveTo>
                  <a:cubicBezTo>
                    <a:pt x="410866" y="0"/>
                    <a:pt x="0" y="181951"/>
                    <a:pt x="0" y="406400"/>
                  </a:cubicBezTo>
                  <a:cubicBezTo>
                    <a:pt x="0" y="630849"/>
                    <a:pt x="410866" y="812800"/>
                    <a:pt x="917694" y="812800"/>
                  </a:cubicBezTo>
                  <a:cubicBezTo>
                    <a:pt x="1424523" y="812800"/>
                    <a:pt x="1835389" y="630849"/>
                    <a:pt x="1835389" y="406400"/>
                  </a:cubicBezTo>
                  <a:cubicBezTo>
                    <a:pt x="1835389" y="181951"/>
                    <a:pt x="1424523" y="0"/>
                    <a:pt x="917694" y="0"/>
                  </a:cubicBezTo>
                  <a:close/>
                </a:path>
              </a:pathLst>
            </a:custGeom>
            <a:solidFill>
              <a:srgbClr val="61E817"/>
            </a:solidFill>
          </p:spPr>
        </p:sp>
        <p:sp>
          <p:nvSpPr>
            <p:cNvPr name="TextBox 7" id="7"/>
            <p:cNvSpPr txBox="true"/>
            <p:nvPr/>
          </p:nvSpPr>
          <p:spPr>
            <a:xfrm>
              <a:off x="172068" y="38100"/>
              <a:ext cx="149125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755644" y="75754"/>
            <a:ext cx="3658916" cy="5005980"/>
          </a:xfrm>
          <a:custGeom>
            <a:avLst/>
            <a:gdLst/>
            <a:ahLst/>
            <a:cxnLst/>
            <a:rect r="r" b="b" t="t" l="l"/>
            <a:pathLst>
              <a:path h="5005980" w="3658916">
                <a:moveTo>
                  <a:pt x="3658916" y="0"/>
                </a:moveTo>
                <a:lnTo>
                  <a:pt x="0" y="0"/>
                </a:lnTo>
                <a:lnTo>
                  <a:pt x="0" y="5005979"/>
                </a:lnTo>
                <a:lnTo>
                  <a:pt x="3658916" y="5005979"/>
                </a:lnTo>
                <a:lnTo>
                  <a:pt x="36589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660993" y="487188"/>
            <a:ext cx="4191611" cy="4453239"/>
          </a:xfrm>
          <a:custGeom>
            <a:avLst/>
            <a:gdLst/>
            <a:ahLst/>
            <a:cxnLst/>
            <a:rect r="r" b="b" t="t" l="l"/>
            <a:pathLst>
              <a:path h="4453239" w="4191611">
                <a:moveTo>
                  <a:pt x="0" y="0"/>
                </a:moveTo>
                <a:lnTo>
                  <a:pt x="4191612" y="0"/>
                </a:lnTo>
                <a:lnTo>
                  <a:pt x="4191612" y="4453240"/>
                </a:lnTo>
                <a:lnTo>
                  <a:pt x="0" y="44532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267285" y="352124"/>
            <a:ext cx="5140824" cy="4453239"/>
          </a:xfrm>
          <a:custGeom>
            <a:avLst/>
            <a:gdLst/>
            <a:ahLst/>
            <a:cxnLst/>
            <a:rect r="r" b="b" t="t" l="l"/>
            <a:pathLst>
              <a:path h="4453239" w="5140824">
                <a:moveTo>
                  <a:pt x="0" y="0"/>
                </a:moveTo>
                <a:lnTo>
                  <a:pt x="5140824" y="0"/>
                </a:lnTo>
                <a:lnTo>
                  <a:pt x="5140824" y="4453239"/>
                </a:lnTo>
                <a:lnTo>
                  <a:pt x="0" y="4453239"/>
                </a:lnTo>
                <a:lnTo>
                  <a:pt x="0" y="0"/>
                </a:lnTo>
                <a:close/>
              </a:path>
            </a:pathLst>
          </a:custGeom>
          <a:blipFill>
            <a:blip r:embed="rId6"/>
            <a:stretch>
              <a:fillRect l="0" t="0" r="0" b="0"/>
            </a:stretch>
          </a:blipFill>
        </p:spPr>
      </p:sp>
      <p:sp>
        <p:nvSpPr>
          <p:cNvPr name="TextBox 11" id="11"/>
          <p:cNvSpPr txBox="true"/>
          <p:nvPr/>
        </p:nvSpPr>
        <p:spPr>
          <a:xfrm rot="0">
            <a:off x="5200030" y="5211948"/>
            <a:ext cx="7887939" cy="1532663"/>
          </a:xfrm>
          <a:prstGeom prst="rect">
            <a:avLst/>
          </a:prstGeom>
        </p:spPr>
        <p:txBody>
          <a:bodyPr anchor="t" rtlCol="false" tIns="0" lIns="0" bIns="0" rIns="0">
            <a:spAutoFit/>
          </a:bodyPr>
          <a:lstStyle/>
          <a:p>
            <a:pPr algn="ctr">
              <a:lnSpc>
                <a:spcPts val="9860"/>
              </a:lnSpc>
            </a:pPr>
            <a:r>
              <a:rPr lang="en-US" sz="7042">
                <a:solidFill>
                  <a:srgbClr val="000000"/>
                </a:solidFill>
                <a:latin typeface="Alegreya Bold"/>
                <a:ea typeface="Alegreya Bold"/>
                <a:cs typeface="Alegreya Bold"/>
                <a:sym typeface="Alegreya Bold"/>
              </a:rPr>
              <a:t>CÁCH KHẮC PHỤC.</a:t>
            </a:r>
          </a:p>
          <a:p>
            <a:pPr algn="ctr">
              <a:lnSpc>
                <a:spcPts val="9860"/>
              </a:lnSpc>
            </a:pPr>
          </a:p>
        </p:txBody>
      </p:sp>
      <p:sp>
        <p:nvSpPr>
          <p:cNvPr name="TextBox 12" id="12"/>
          <p:cNvSpPr txBox="true"/>
          <p:nvPr/>
        </p:nvSpPr>
        <p:spPr>
          <a:xfrm rot="0">
            <a:off x="2619897" y="6668412"/>
            <a:ext cx="12435601" cy="3203132"/>
          </a:xfrm>
          <a:prstGeom prst="rect">
            <a:avLst/>
          </a:prstGeom>
        </p:spPr>
        <p:txBody>
          <a:bodyPr anchor="t" rtlCol="false" tIns="0" lIns="0" bIns="0" rIns="0">
            <a:spAutoFit/>
          </a:bodyPr>
          <a:lstStyle/>
          <a:p>
            <a:pPr algn="ctr">
              <a:lnSpc>
                <a:spcPts val="5086"/>
              </a:lnSpc>
            </a:pPr>
            <a:r>
              <a:rPr lang="en-US" sz="3633">
                <a:solidFill>
                  <a:srgbClr val="000000"/>
                </a:solidFill>
                <a:latin typeface="Archivo Narrow"/>
                <a:ea typeface="Archivo Narrow"/>
                <a:cs typeface="Archivo Narrow"/>
                <a:sym typeface="Archivo Narrow"/>
              </a:rPr>
              <a:t>Trồng nhiều cây xanh: Đẩy mạnh việc trồng cây, phủ xanh đất trống đồi trọc để cây xanh có thể hấp thụ các chất độc hại và khí CO2 (ví dụ ở trong nhà nên trồng thêm các loại cây thanh lọc không khí cây thường xuân, cây lưỡi hổ, cây tuyết tùng,...)</a:t>
            </a:r>
          </a:p>
          <a:p>
            <a:pPr algn="ctr">
              <a:lnSpc>
                <a:spcPts val="508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DAGLuy7fMww</dc:identifier>
  <dcterms:modified xsi:type="dcterms:W3CDTF">2011-08-01T06:04:30Z</dcterms:modified>
  <cp:revision>1</cp:revision>
  <dc:title>go green</dc:title>
</cp:coreProperties>
</file>